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notesSlides/notesSlide1.xml" ContentType="application/vnd.openxmlformats-officedocument.presentationml.notesSlide+xml"/>
  <Override PartName="/ppt/media/media2.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media/image1.jpeg" ContentType="image/jpeg"/>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Dashboards can be used to monitor ongoing studies.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choices are named: labels that appear vs. values that are saved in input$yval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a:p>
        </p:txBody>
      </p:sp>
      <p:sp>
        <p:nvSpPr>
          <p:cNvPr id="569" name="Shape 569"/>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a:p>
        </p:txBody>
      </p:sp>
      <p:sp>
        <p:nvSpPr>
          <p:cNvPr id="599" name="Shape 599"/>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hape 611"/>
          <p:cNvSpPr/>
          <p:nvPr>
            <p:ph type="sldImg"/>
          </p:nvPr>
        </p:nvSpPr>
        <p:spPr>
          <a:prstGeom prst="rect">
            <a:avLst/>
          </a:prstGeom>
        </p:spPr>
        <p:txBody>
          <a:bodyPr/>
          <a:lstStyle/>
          <a:p>
            <a:pPr/>
          </a:p>
        </p:txBody>
      </p:sp>
      <p:sp>
        <p:nvSpPr>
          <p:cNvPr id="612" name="Shape 612"/>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p>
            <a:pPr/>
            <a:r>
              <a:t>Add static content to the UI</a:t>
            </a:r>
          </a:p>
          <a:p>
            <a:pPr/>
            <a:r>
              <a:t>Named for, and translated into, HTML tags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r>
              <a:t>some with tags$ others without</a:t>
            </a:r>
          </a:p>
          <a:p>
            <a:pPr/>
            <a:r>
              <a:t>nesting</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hape 686"/>
          <p:cNvSpPr/>
          <p:nvPr>
            <p:ph type="sldImg"/>
          </p:nvPr>
        </p:nvSpPr>
        <p:spPr>
          <a:prstGeom prst="rect">
            <a:avLst/>
          </a:prstGeom>
        </p:spPr>
        <p:txBody>
          <a:bodyPr/>
          <a:lstStyle/>
          <a:p>
            <a:pPr/>
          </a:p>
        </p:txBody>
      </p:sp>
      <p:sp>
        <p:nvSpPr>
          <p:cNvPr id="687" name="Shape 687"/>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Shape 719"/>
          <p:cNvSpPr/>
          <p:nvPr>
            <p:ph type="sldImg"/>
          </p:nvPr>
        </p:nvSpPr>
        <p:spPr>
          <a:prstGeom prst="rect">
            <a:avLst/>
          </a:prstGeom>
        </p:spPr>
        <p:txBody>
          <a:bodyPr/>
          <a:lstStyle/>
          <a:p>
            <a:pPr/>
          </a:p>
        </p:txBody>
      </p:sp>
      <p:sp>
        <p:nvSpPr>
          <p:cNvPr id="720" name="Shape 720"/>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Shape 725"/>
          <p:cNvSpPr/>
          <p:nvPr>
            <p:ph type="sldImg"/>
          </p:nvPr>
        </p:nvSpPr>
        <p:spPr>
          <a:prstGeom prst="rect">
            <a:avLst/>
          </a:prstGeom>
        </p:spPr>
        <p:txBody>
          <a:bodyPr/>
          <a:lstStyle/>
          <a:p>
            <a:pPr/>
          </a:p>
        </p:txBody>
      </p:sp>
      <p:sp>
        <p:nvSpPr>
          <p:cNvPr id="726" name="Shape 726"/>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a:p>
        </p:txBody>
      </p:sp>
      <p:sp>
        <p:nvSpPr>
          <p:cNvPr id="732" name="Shape 732"/>
          <p:cNvSpPr/>
          <p:nvPr>
            <p:ph type="body" sz="quarter" idx="1"/>
          </p:nvPr>
        </p:nvSpPr>
        <p:spPr>
          <a:prstGeom prst="rect">
            <a:avLst/>
          </a:prstGeom>
        </p:spPr>
        <p:txBody>
          <a:bodyPr/>
          <a:lstStyle/>
          <a:p>
            <a:pPr/>
            <a:r>
              <a:t>Subset could be empty.  Get NULL there's no click</a:t>
            </a:r>
          </a:p>
          <a:p>
            <a:pPr/>
          </a:p>
          <a:p>
            <a:pPr/>
            <a:r>
              <a:t>use this in the server portion of the code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4" name="Shape 744"/>
          <p:cNvSpPr/>
          <p:nvPr>
            <p:ph type="sldImg"/>
          </p:nvPr>
        </p:nvSpPr>
        <p:spPr>
          <a:prstGeom prst="rect">
            <a:avLst/>
          </a:prstGeom>
        </p:spPr>
        <p:txBody>
          <a:bodyPr/>
          <a:lstStyle/>
          <a:p>
            <a:pPr/>
          </a:p>
        </p:txBody>
      </p:sp>
      <p:sp>
        <p:nvSpPr>
          <p:cNvPr id="745" name="Shape 745"/>
          <p:cNvSpPr/>
          <p:nvPr>
            <p:ph type="body" sz="quarter" idx="1"/>
          </p:nvPr>
        </p:nvSpPr>
        <p:spPr>
          <a:prstGeom prst="rect">
            <a:avLst/>
          </a:prstGeom>
        </p:spPr>
        <p:txBody>
          <a:bodyPr/>
          <a:lstStyle/>
          <a:p>
            <a:pPr/>
            <a:r>
              <a:t>Quoted variable name, or, if you were using another variable here, it wouldn't be in quotes</a:t>
            </a:r>
          </a:p>
          <a:p>
            <a:pPr/>
          </a:p>
          <a:p>
            <a:pPr/>
            <a:r>
              <a:t>Again, use it in the server part of the code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2" name="Shape 752"/>
          <p:cNvSpPr/>
          <p:nvPr>
            <p:ph type="sldImg"/>
          </p:nvPr>
        </p:nvSpPr>
        <p:spPr>
          <a:prstGeom prst="rect">
            <a:avLst/>
          </a:prstGeom>
        </p:spPr>
        <p:txBody>
          <a:bodyPr/>
          <a:lstStyle/>
          <a:p>
            <a:pPr/>
          </a:p>
        </p:txBody>
      </p:sp>
      <p:sp>
        <p:nvSpPr>
          <p:cNvPr id="753" name="Shape 753"/>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5" name="Shape 795"/>
          <p:cNvSpPr/>
          <p:nvPr>
            <p:ph type="sldImg"/>
          </p:nvPr>
        </p:nvSpPr>
        <p:spPr>
          <a:prstGeom prst="rect">
            <a:avLst/>
          </a:prstGeom>
        </p:spPr>
        <p:txBody>
          <a:bodyPr/>
          <a:lstStyle/>
          <a:p>
            <a:pPr/>
          </a:p>
        </p:txBody>
      </p:sp>
      <p:sp>
        <p:nvSpPr>
          <p:cNvPr id="796" name="Shape 796"/>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Shape 814"/>
          <p:cNvSpPr/>
          <p:nvPr>
            <p:ph type="sldImg"/>
          </p:nvPr>
        </p:nvSpPr>
        <p:spPr>
          <a:prstGeom prst="rect">
            <a:avLst/>
          </a:prstGeom>
        </p:spPr>
        <p:txBody>
          <a:bodyPr/>
          <a:lstStyle/>
          <a:p>
            <a:pPr/>
          </a:p>
        </p:txBody>
      </p:sp>
      <p:sp>
        <p:nvSpPr>
          <p:cNvPr id="815" name="Shape 815"/>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r>
              <a:t>general terms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r>
              <a:t>Implementation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7" name="Shape 867"/>
          <p:cNvSpPr/>
          <p:nvPr>
            <p:ph type="sldImg"/>
          </p:nvPr>
        </p:nvSpPr>
        <p:spPr>
          <a:prstGeom prst="rect">
            <a:avLst/>
          </a:prstGeom>
        </p:spPr>
        <p:txBody>
          <a:bodyPr/>
          <a:lstStyle/>
          <a:p>
            <a:pPr/>
          </a:p>
        </p:txBody>
      </p:sp>
      <p:sp>
        <p:nvSpPr>
          <p:cNvPr id="868" name="Shape 868"/>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a:p>
        </p:txBody>
      </p:sp>
      <p:sp>
        <p:nvSpPr>
          <p:cNvPr id="897" name="Shape 897"/>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hyperlink" Target="http://www.google.com" TargetMode="External"/><Relationship Id="rId4" Type="http://schemas.openxmlformats.org/officeDocument/2006/relationships/image" Target="../media/image4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5.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https://gallery.shinyapps.io/087-crandash/" TargetMode="External"/><Relationship Id="rId4"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ple.com" TargetMode="External"/><Relationship Id="rId3" Type="http://schemas.openxmlformats.org/officeDocument/2006/relationships/hyperlink" Target="https://rstudio.github.io/shinythemes/" TargetMode="Externa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8.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9.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1.png"/><Relationship Id="rId3" Type="http://schemas.openxmlformats.org/officeDocument/2006/relationships/image" Target="../media/image5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6.png"/><Relationship Id="rId6" Type="http://schemas.openxmlformats.org/officeDocument/2006/relationships/image" Target="../media/image22.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6.png"/><Relationship Id="rId5" Type="http://schemas.openxmlformats.org/officeDocument/2006/relationships/image" Target="../media/image2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5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7.pn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5.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7.png"/><Relationship Id="rId9"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3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8.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4.png"/><Relationship Id="rId9" Type="http://schemas.openxmlformats.org/officeDocument/2006/relationships/image" Target="../media/image39.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UI Elements with Tags"/>
          <p:cNvSpPr txBox="1"/>
          <p:nvPr>
            <p:ph type="title"/>
          </p:nvPr>
        </p:nvSpPr>
        <p:spPr>
          <a:prstGeom prst="rect">
            <a:avLst/>
          </a:prstGeom>
        </p:spPr>
        <p:txBody>
          <a:bodyPr/>
          <a:lstStyle/>
          <a:p>
            <a:pPr/>
            <a:r>
              <a:t>UI Elements with Tags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9"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1"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2" name="Arrow"/>
          <p:cNvSpPr/>
          <p:nvPr/>
        </p:nvSpPr>
        <p:spPr>
          <a:xfrm>
            <a:off x="7312361" y="9299044"/>
            <a:ext cx="1942973" cy="824007"/>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3" name="Line"/>
          <p:cNvSpPr/>
          <p:nvPr/>
        </p:nvSpPr>
        <p:spPr>
          <a:xfrm>
            <a:off x="3392981" y="10263443"/>
            <a:ext cx="17598037" cy="14923"/>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4" name="Arrow"/>
          <p:cNvSpPr/>
          <p:nvPr/>
        </p:nvSpPr>
        <p:spPr>
          <a:xfrm>
            <a:off x="909688" y="9451664"/>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6" name="Image" descr="Image"/>
          <p:cNvPicPr>
            <a:picLocks noChangeAspect="1"/>
          </p:cNvPicPr>
          <p:nvPr/>
        </p:nvPicPr>
        <p:blipFill>
          <a:blip r:embed="rId3">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27"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ui &lt;- fluidPage(…"/>
          <p:cNvSpPr txBox="1"/>
          <p:nvPr>
            <p:ph type="body" idx="13"/>
          </p:nvPr>
        </p:nvSpPr>
        <p:spPr>
          <a:xfrm>
            <a:off x="1167411" y="3086933"/>
            <a:ext cx="22049177" cy="9697015"/>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ui &lt;- fluidPage(</a:t>
            </a:r>
          </a:p>
          <a:p>
            <a:pPr algn="l">
              <a:lnSpc>
                <a:spcPct val="120000"/>
              </a:lnSpc>
              <a:defRPr sz="4900">
                <a:solidFill>
                  <a:srgbClr val="000000"/>
                </a:solidFill>
                <a:latin typeface="Monaco"/>
                <a:ea typeface="Monaco"/>
                <a:cs typeface="Monaco"/>
                <a:sym typeface="Monaco"/>
              </a:defRPr>
            </a:pPr>
            <a:r>
              <a:t>  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3"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  ),</a:t>
            </a:r>
          </a:p>
          <a:p>
            <a:pPr algn="l">
              <a:lnSpc>
                <a:spcPct val="120000"/>
              </a:lnSpc>
              <a:defRPr sz="4900">
                <a:solidFill>
                  <a:srgbClr val="000000"/>
                </a:solidFill>
                <a:latin typeface="Monaco"/>
                <a:ea typeface="Monaco"/>
                <a:cs typeface="Monaco"/>
                <a:sym typeface="Monaco"/>
              </a:defRPr>
            </a:pPr>
            <a:r>
              <a:t>  hr(),</a:t>
            </a:r>
          </a:p>
          <a:p>
            <a:pPr algn="l">
              <a:lnSpc>
                <a:spcPct val="120000"/>
              </a:lnSpc>
              <a:defRPr sz="4900">
                <a:solidFill>
                  <a:srgbClr val="000000"/>
                </a:solidFill>
                <a:latin typeface="Monaco"/>
                <a:ea typeface="Monaco"/>
                <a:cs typeface="Monaco"/>
                <a:sym typeface="Monaco"/>
              </a:defRPr>
            </a:pPr>
            <a:r>
              <a:t>  h1("Header 1"),</a:t>
            </a:r>
          </a:p>
          <a:p>
            <a:pPr algn="l">
              <a:lnSpc>
                <a:spcPct val="120000"/>
              </a:lnSpc>
              <a:defRPr sz="4900">
                <a:solidFill>
                  <a:srgbClr val="000000"/>
                </a:solidFill>
                <a:latin typeface="Monaco"/>
                <a:ea typeface="Monaco"/>
                <a:cs typeface="Monaco"/>
                <a:sym typeface="Monaco"/>
              </a:defRPr>
            </a:pPr>
            <a:r>
              <a:t>  h2("Header 2"),</a:t>
            </a:r>
          </a:p>
          <a:p>
            <a:pPr algn="l">
              <a:lnSpc>
                <a:spcPct val="120000"/>
              </a:lnSpc>
              <a:defRPr sz="4900">
                <a:solidFill>
                  <a:srgbClr val="000000"/>
                </a:solidFill>
                <a:latin typeface="Monaco"/>
                <a:ea typeface="Monaco"/>
                <a:cs typeface="Monaco"/>
                <a:sym typeface="Monaco"/>
              </a:defRPr>
            </a:pPr>
            <a:r>
              <a:t>  tags$ul(tags$li("item 1"), </a:t>
            </a:r>
          </a:p>
          <a:p>
            <a:pPr algn="l">
              <a:lnSpc>
                <a:spcPct val="120000"/>
              </a:lnSpc>
              <a:defRPr sz="4900">
                <a:solidFill>
                  <a:srgbClr val="000000"/>
                </a:solidFill>
                <a:latin typeface="Monaco"/>
                <a:ea typeface="Monaco"/>
                <a:cs typeface="Monaco"/>
                <a:sym typeface="Monaco"/>
              </a:defRPr>
            </a:pPr>
            <a:r>
              <a:t>          tags$li("item 2"))</a:t>
            </a:r>
          </a:p>
          <a:p>
            <a:pPr algn="l">
              <a:lnSpc>
                <a:spcPct val="120000"/>
              </a:lnSpc>
              <a:defRPr sz="4900">
                <a:solidFill>
                  <a:srgbClr val="000000"/>
                </a:solidFill>
                <a:latin typeface="Monaco"/>
                <a:ea typeface="Monaco"/>
                <a:cs typeface="Monaco"/>
                <a:sym typeface="Monaco"/>
              </a:defRPr>
            </a:pPr>
            <a:r>
              <a:t>)</a:t>
            </a:r>
          </a:p>
        </p:txBody>
      </p:sp>
      <p:sp>
        <p:nvSpPr>
          <p:cNvPr id="632" name="Tag Examples"/>
          <p:cNvSpPr txBox="1"/>
          <p:nvPr>
            <p:ph type="body" idx="14"/>
          </p:nvPr>
        </p:nvSpPr>
        <p:spPr>
          <a:prstGeom prst="rect">
            <a:avLst/>
          </a:prstGeom>
        </p:spPr>
        <p:txBody>
          <a:bodyPr/>
          <a:lstStyle/>
          <a:p>
            <a:pPr/>
            <a:r>
              <a:t>Tag Examples</a:t>
            </a:r>
          </a:p>
        </p:txBody>
      </p:sp>
      <p:pic>
        <p:nvPicPr>
          <p:cNvPr id="633" name="Image" descr="Image"/>
          <p:cNvPicPr>
            <a:picLocks noChangeAspect="1"/>
          </p:cNvPicPr>
          <p:nvPr/>
        </p:nvPicPr>
        <p:blipFill>
          <a:blip r:embed="rId4">
            <a:extLst/>
          </a:blip>
          <a:stretch>
            <a:fillRect/>
          </a:stretch>
        </p:blipFill>
        <p:spPr>
          <a:xfrm>
            <a:off x="12329226" y="6680642"/>
            <a:ext cx="11640658" cy="657282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ui &lt;- fluidPage(…"/>
          <p:cNvSpPr txBox="1"/>
          <p:nvPr>
            <p:ph type="body" idx="13"/>
          </p:nvPr>
        </p:nvSpPr>
        <p:spPr>
          <a:xfrm>
            <a:off x="733198" y="877409"/>
            <a:ext cx="22049178" cy="119611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h3(em("Built-in Data")),</a:t>
            </a:r>
          </a:p>
          <a:p>
            <a:pPr algn="l">
              <a:defRPr sz="5000">
                <a:solidFill>
                  <a:srgbClr val="000000"/>
                </a:solidFill>
                <a:latin typeface="Monaco"/>
                <a:ea typeface="Monaco"/>
                <a:cs typeface="Monaco"/>
                <a:sym typeface="Monaco"/>
              </a:defRPr>
            </a:pPr>
            <a:r>
              <a:t>   sidebarLayout(</a:t>
            </a:r>
          </a:p>
          <a:p>
            <a:pPr algn="l">
              <a:defRPr sz="5000">
                <a:solidFill>
                  <a:srgbClr val="000000"/>
                </a:solidFill>
                <a:latin typeface="Monaco"/>
                <a:ea typeface="Monaco"/>
                <a:cs typeface="Monaco"/>
                <a:sym typeface="Monaco"/>
              </a:defRPr>
            </a:pPr>
            <a:r>
              <a:t>      sidebarPanel(</a:t>
            </a:r>
          </a:p>
          <a:p>
            <a:pPr algn="l">
              <a:defRPr sz="5000">
                <a:solidFill>
                  <a:srgbClr val="000000"/>
                </a:solidFill>
                <a:latin typeface="Monaco"/>
                <a:ea typeface="Monaco"/>
                <a:cs typeface="Monaco"/>
                <a:sym typeface="Monaco"/>
              </a:defRPr>
            </a:pPr>
            <a:r>
              <a:t>         sliderInput("bins", "Number of bins:",</a:t>
            </a:r>
          </a:p>
          <a:p>
            <a:pPr algn="l">
              <a:defRPr sz="5000">
                <a:solidFill>
                  <a:srgbClr val="000000"/>
                </a:solidFill>
                <a:latin typeface="Monaco"/>
                <a:ea typeface="Monaco"/>
                <a:cs typeface="Monaco"/>
                <a:sym typeface="Monaco"/>
              </a:defRPr>
            </a:pPr>
            <a:r>
              <a:t>                     min = 1, max = 50, value = 30)</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mainPanel(</a:t>
            </a:r>
          </a:p>
          <a:p>
            <a:pPr algn="l">
              <a:defRPr sz="5000">
                <a:solidFill>
                  <a:srgbClr val="000000"/>
                </a:solidFill>
                <a:latin typeface="Monaco"/>
                <a:ea typeface="Monaco"/>
                <a:cs typeface="Monaco"/>
                <a:sym typeface="Monaco"/>
              </a:defRPr>
            </a:pPr>
            <a:r>
              <a:t>        plotOutput("distPlot"),</a:t>
            </a:r>
          </a:p>
          <a:p>
            <a:pPr algn="l">
              <a:defRPr sz="5000">
                <a:solidFill>
                  <a:srgbClr val="000000"/>
                </a:solidFill>
                <a:latin typeface="Monaco"/>
                <a:ea typeface="Monaco"/>
                <a:cs typeface="Monaco"/>
                <a:sym typeface="Monaco"/>
              </a:defRPr>
            </a:pPr>
            <a:r>
              <a:t>        </a:t>
            </a:r>
            <a:r>
              <a:t>tags$caption("Here is my plot caption")</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9" name="Image" descr="Image"/>
          <p:cNvPicPr>
            <a:picLocks noChangeAspect="1"/>
          </p:cNvPicPr>
          <p:nvPr/>
        </p:nvPicPr>
        <p:blipFill>
          <a:blip r:embed="rId2">
            <a:extLst/>
          </a:blip>
          <a:stretch>
            <a:fillRect/>
          </a:stretch>
        </p:blipFill>
        <p:spPr>
          <a:xfrm>
            <a:off x="3270554" y="1417381"/>
            <a:ext cx="17842892" cy="10881238"/>
          </a:xfrm>
          <a:prstGeom prst="rect">
            <a:avLst/>
          </a:prstGeom>
          <a:ln w="12700">
            <a:miter lim="400000"/>
          </a:ln>
          <a:effectLst>
            <a:outerShdw sx="100000" sy="100000" kx="0" ky="0" algn="b" rotWithShape="0" blurRad="431800" dist="25400" dir="5400000">
              <a:srgbClr val="000000">
                <a:alpha val="50000"/>
              </a:srgbClr>
            </a:outerShdw>
          </a:effectLst>
        </p:spPr>
      </p:pic>
      <p:sp>
        <p:nvSpPr>
          <p:cNvPr id="640" name="Rectangle"/>
          <p:cNvSpPr/>
          <p:nvPr/>
        </p:nvSpPr>
        <p:spPr>
          <a:xfrm>
            <a:off x="9564022" y="11202961"/>
            <a:ext cx="3273144"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1" name="Rectangle"/>
          <p:cNvSpPr/>
          <p:nvPr/>
        </p:nvSpPr>
        <p:spPr>
          <a:xfrm>
            <a:off x="3458798" y="2722341"/>
            <a:ext cx="2969535"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ui &lt;- fluidPage(…"/>
          <p:cNvSpPr txBox="1"/>
          <p:nvPr>
            <p:ph type="body" idx="13"/>
          </p:nvPr>
        </p:nvSpPr>
        <p:spPr>
          <a:xfrm>
            <a:off x="733198" y="1728310"/>
            <a:ext cx="23072864" cy="102593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h3(em(textOutput("titleblock", label="Custom title:"))),</a:t>
            </a:r>
          </a:p>
          <a:p>
            <a:pPr lvl="5" algn="l">
              <a:defRPr sz="5000">
                <a:solidFill>
                  <a:srgbClr val="000000"/>
                </a:solidFill>
                <a:latin typeface="Monaco"/>
                <a:ea typeface="Monaco"/>
                <a:cs typeface="Monaco"/>
                <a:sym typeface="Monaco"/>
              </a:defRPr>
            </a:pPr>
            <a:r>
              <a:t>textInput("customtitle"),</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p>
          <a:p>
            <a:pPr algn="l">
              <a:defRPr sz="5000">
                <a:solidFill>
                  <a:srgbClr val="000000"/>
                </a:solidFill>
                <a:latin typeface="Monaco"/>
                <a:ea typeface="Monaco"/>
                <a:cs typeface="Monaco"/>
                <a:sym typeface="Monaco"/>
              </a:defRPr>
            </a:pPr>
            <a:r>
              <a:t>server &lt;- function(input, output) {</a:t>
            </a:r>
          </a:p>
          <a:p>
            <a:pPr lvl="4" algn="l">
              <a:defRPr sz="5000">
                <a:solidFill>
                  <a:srgbClr val="000000"/>
                </a:solidFill>
                <a:latin typeface="Monaco"/>
                <a:ea typeface="Monaco"/>
                <a:cs typeface="Monaco"/>
                <a:sym typeface="Monaco"/>
              </a:defRPr>
            </a:pPr>
            <a:r>
              <a:t>output$titleblock &lt;- renderText({</a:t>
            </a:r>
          </a:p>
          <a:p>
            <a:pPr lvl="4" algn="l">
              <a:defRPr sz="5000">
                <a:solidFill>
                  <a:srgbClr val="000000"/>
                </a:solidFill>
                <a:latin typeface="Monaco"/>
                <a:ea typeface="Monaco"/>
                <a:cs typeface="Monaco"/>
                <a:sym typeface="Monaco"/>
              </a:defRPr>
            </a:pPr>
            <a:r>
              <a:t>   input$customtitle</a:t>
            </a:r>
          </a:p>
          <a:p>
            <a:pPr lvl="4" algn="l">
              <a:defRPr sz="5000">
                <a:solidFill>
                  <a:srgbClr val="000000"/>
                </a:solidFill>
                <a:latin typeface="Monaco"/>
                <a:ea typeface="Monaco"/>
                <a:cs typeface="Monaco"/>
                <a:sym typeface="Monaco"/>
              </a:defRPr>
            </a:pPr>
            <a:r>
              <a:t>})</a:t>
            </a:r>
          </a:p>
          <a:p>
            <a:pPr algn="l">
              <a:defRPr sz="5000">
                <a:solidFill>
                  <a:srgbClr val="000000"/>
                </a:solidFill>
                <a:latin typeface="Monaco"/>
                <a:ea typeface="Monaco"/>
                <a:cs typeface="Monaco"/>
                <a:sym typeface="Monaco"/>
              </a:defRPr>
            </a:pPr>
            <a:r>
              <a:t>}</a:t>
            </a:r>
          </a:p>
        </p:txBody>
      </p:sp>
      <p:sp>
        <p:nvSpPr>
          <p:cNvPr id="644" name="Line"/>
          <p:cNvSpPr/>
          <p:nvPr/>
        </p:nvSpPr>
        <p:spPr>
          <a:xfrm flipH="1">
            <a:off x="3734654" y="5009035"/>
            <a:ext cx="2025674" cy="4715777"/>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5" name="Line"/>
          <p:cNvSpPr/>
          <p:nvPr/>
        </p:nvSpPr>
        <p:spPr>
          <a:xfrm flipH="1" flipV="1">
            <a:off x="8062591" y="4129530"/>
            <a:ext cx="137252" cy="4677089"/>
          </a:xfrm>
          <a:prstGeom prst="line">
            <a:avLst/>
          </a:prstGeom>
          <a:ln w="101600">
            <a:solidFill>
              <a:schemeClr val="accent6">
                <a:hueOff val="-119728"/>
                <a:satOff val="5580"/>
                <a:lumOff val="-12961"/>
              </a:schemeClr>
            </a:solidFill>
            <a:miter lim="400000"/>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5" grpId="2"/>
      <p:bldP build="whole" bldLvl="1" animBg="1" rev="0" advAuto="0" spid="644" grpId="1"/>
    </p:bld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7" name="Image" descr="Image"/>
          <p:cNvPicPr>
            <a:picLocks noChangeAspect="1"/>
          </p:cNvPicPr>
          <p:nvPr/>
        </p:nvPicPr>
        <p:blipFill>
          <a:blip r:embed="rId2">
            <a:extLst/>
          </a:blip>
          <a:stretch>
            <a:fillRect/>
          </a:stretch>
        </p:blipFill>
        <p:spPr>
          <a:xfrm>
            <a:off x="1817654" y="123092"/>
            <a:ext cx="21375626" cy="22472324"/>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Exercise 2E"/>
          <p:cNvSpPr txBox="1"/>
          <p:nvPr>
            <p:ph type="title"/>
          </p:nvPr>
        </p:nvSpPr>
        <p:spPr>
          <a:prstGeom prst="rect">
            <a:avLst/>
          </a:prstGeom>
        </p:spPr>
        <p:txBody>
          <a:bodyPr/>
          <a:lstStyle/>
          <a:p>
            <a:pPr/>
            <a:r>
              <a:t>Exercise 2E</a:t>
            </a:r>
          </a:p>
        </p:txBody>
      </p:sp>
      <p:pic>
        <p:nvPicPr>
          <p:cNvPr id="650"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51"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2"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3" name="Line"/>
          <p:cNvSpPr/>
          <p:nvPr/>
        </p:nvSpPr>
        <p:spPr>
          <a:xfrm>
            <a:off x="6253673" y="10482899"/>
            <a:ext cx="12558311" cy="14924"/>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Exercise 2E"/>
          <p:cNvSpPr txBox="1"/>
          <p:nvPr>
            <p:ph type="title"/>
          </p:nvPr>
        </p:nvSpPr>
        <p:spPr>
          <a:prstGeom prst="rect">
            <a:avLst/>
          </a:prstGeom>
        </p:spPr>
        <p:txBody>
          <a:bodyPr/>
          <a:lstStyle/>
          <a:p>
            <a:pPr/>
            <a:r>
              <a:t>Exercise 2E</a:t>
            </a:r>
          </a:p>
        </p:txBody>
      </p:sp>
      <p:sp>
        <p:nvSpPr>
          <p:cNvPr id="656" name="Work from exercises/exercise2/app.R or answer2c.R…"/>
          <p:cNvSpPr txBox="1"/>
          <p:nvPr>
            <p:ph type="body" idx="1"/>
          </p:nvPr>
        </p:nvSpPr>
        <p:spPr>
          <a:prstGeom prst="rect">
            <a:avLst/>
          </a:prstGeom>
        </p:spPr>
        <p:txBody>
          <a:bodyPr anchor="t"/>
          <a:lstStyle/>
          <a:p>
            <a:pPr algn="l" defTabSz="693419">
              <a:defRPr sz="6048"/>
            </a:pPr>
            <a:r>
              <a:t>Work from exercises/exercise2/app.R </a:t>
            </a:r>
            <a:r>
              <a:rPr i="1">
                <a:latin typeface="+mj-lt"/>
                <a:ea typeface="+mj-ea"/>
                <a:cs typeface="+mj-cs"/>
                <a:sym typeface="Open Sans Condensed Light"/>
              </a:rPr>
              <a:t>or</a:t>
            </a:r>
            <a:r>
              <a:t> answer2c.R</a:t>
            </a:r>
          </a:p>
          <a:p>
            <a:pPr algn="l" defTabSz="693419">
              <a:defRPr sz="6048"/>
            </a:pPr>
          </a:p>
          <a:p>
            <a:pPr algn="l" defTabSz="693419">
              <a:defRPr sz="6048"/>
            </a:pPr>
            <a:r>
              <a:t>Add a horizontal rule </a:t>
            </a:r>
            <a:r>
              <a:rPr>
                <a:latin typeface="Monaco"/>
                <a:ea typeface="Monaco"/>
                <a:cs typeface="Monaco"/>
                <a:sym typeface="Monaco"/>
              </a:rPr>
              <a:t>hr()</a:t>
            </a:r>
            <a:r>
              <a:t> between the </a:t>
            </a:r>
            <a:r>
              <a:rPr>
                <a:latin typeface="Monaco"/>
                <a:ea typeface="Monaco"/>
                <a:cs typeface="Monaco"/>
                <a:sym typeface="Monaco"/>
              </a:rPr>
              <a:t>mainPanel</a:t>
            </a:r>
            <a:r>
              <a:t> and </a:t>
            </a:r>
            <a:r>
              <a:rPr>
                <a:latin typeface="Monaco"/>
                <a:ea typeface="Monaco"/>
                <a:cs typeface="Monaco"/>
                <a:sym typeface="Monaco"/>
              </a:rPr>
              <a:t>verticalLayout</a:t>
            </a:r>
            <a:r>
              <a:t>.</a:t>
            </a:r>
          </a:p>
          <a:p>
            <a:pPr algn="l" defTabSz="693419">
              <a:defRPr sz="6048"/>
            </a:pPr>
          </a:p>
          <a:p>
            <a:pPr algn="l" defTabSz="693419">
              <a:defRPr sz="6048"/>
            </a:pPr>
            <a:r>
              <a:t>Using </a:t>
            </a:r>
            <a:r>
              <a:rPr>
                <a:latin typeface="Monaco"/>
                <a:ea typeface="Monaco"/>
                <a:cs typeface="Monaco"/>
                <a:sym typeface="Monaco"/>
              </a:rPr>
              <a:t>tags$caption</a:t>
            </a:r>
            <a:r>
              <a:t> and an </a:t>
            </a:r>
            <a:r>
              <a:rPr>
                <a:latin typeface="Monaco"/>
                <a:ea typeface="Monaco"/>
                <a:cs typeface="Monaco"/>
                <a:sym typeface="Monaco"/>
              </a:rPr>
              <a:t>a</a:t>
            </a:r>
            <a:r>
              <a:t> tag for a link, add the source of the data under the plot inside the </a:t>
            </a:r>
            <a:r>
              <a:rPr>
                <a:latin typeface="Monaco"/>
                <a:ea typeface="Monaco"/>
                <a:cs typeface="Monaco"/>
                <a:sym typeface="Monaco"/>
              </a:rPr>
              <a:t>mainPanel</a:t>
            </a:r>
            <a:r>
              <a:t>: </a:t>
            </a:r>
          </a:p>
          <a:p>
            <a:pPr lvl="3" indent="576071" algn="l" defTabSz="693419">
              <a:defRPr sz="6048"/>
            </a:pPr>
            <a:r>
              <a:t>African Development Bank Statistical Data Portal</a:t>
            </a:r>
          </a:p>
          <a:p>
            <a:pPr lvl="3" indent="576071" algn="l" defTabSz="693419">
              <a:defRPr sz="6048"/>
            </a:pPr>
            <a:r>
              <a:rPr u="sng">
                <a:hlinkClick r:id="rId2" invalidUrl="" action="" tgtFrame="" tooltip="" history="1" highlightClick="0" endSnd="0"/>
              </a:rPr>
              <a:t>http://dataportal.opendataforafrica.org</a:t>
            </a:r>
          </a:p>
        </p:txBody>
      </p:sp>
      <p:pic>
        <p:nvPicPr>
          <p:cNvPr id="65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57"/>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mainPanel(…"/>
          <p:cNvSpPr txBox="1"/>
          <p:nvPr>
            <p:ph type="body" idx="13"/>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Layouts with Multiple Views"/>
          <p:cNvSpPr txBox="1"/>
          <p:nvPr>
            <p:ph type="title"/>
          </p:nvPr>
        </p:nvSpPr>
        <p:spPr>
          <a:prstGeom prst="rect">
            <a:avLst/>
          </a:prstGeom>
        </p:spPr>
        <p:txBody>
          <a:bodyPr/>
          <a:lstStyle/>
          <a:p>
            <a:pPr/>
            <a:r>
              <a:t>Layouts with Multiple Views</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64"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65"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mainPanel(…"/>
          <p:cNvSpPr txBox="1"/>
          <p:nvPr>
            <p:ph type="body" idx="13"/>
          </p:nvPr>
        </p:nvSpPr>
        <p:spPr>
          <a:xfrm>
            <a:off x="1167411" y="3441699"/>
            <a:ext cx="22676855" cy="6832601"/>
          </a:xfrm>
          <a:prstGeom prst="rect">
            <a:avLst/>
          </a:prstGeom>
          <a:extLst>
            <a:ext uri="{C572A759-6A51-4108-AA02-DFA0A04FC94B}">
              <ma14:wrappingTextBoxFlag xmlns:ma14="http://schemas.microsoft.com/office/mac/drawingml/2011/main" val="1"/>
            </a:ext>
          </a:extLst>
        </p:spPr>
        <p:txBody>
          <a:bodyPr/>
          <a:lstStyle/>
          <a:p>
            <a:pPr algn="l" defTabSz="457200">
              <a:lnSpc>
                <a:spcPts val="6600"/>
              </a:lnSpc>
              <a:defRPr sz="4400">
                <a:solidFill>
                  <a:srgbClr val="000000"/>
                </a:solidFill>
                <a:latin typeface="Courier"/>
                <a:ea typeface="Courier"/>
                <a:cs typeface="Courier"/>
                <a:sym typeface="Courier"/>
              </a:defRPr>
            </a:pPr>
            <a:r>
              <a:t>mainPanel(</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   tabsetPanel(type = "tabs",</a:t>
            </a:r>
          </a:p>
          <a:p>
            <a:pPr algn="l" defTabSz="457200">
              <a:lnSpc>
                <a:spcPts val="6600"/>
              </a:lnSpc>
              <a:defRPr sz="4400">
                <a:solidFill>
                  <a:srgbClr val="000000"/>
                </a:solidFill>
                <a:latin typeface="Courier"/>
                <a:ea typeface="Courier"/>
                <a:cs typeface="Courier"/>
                <a:sym typeface="Courier"/>
              </a:defRPr>
            </a:pPr>
            <a:r>
              <a:t>               tabPanel("Plot", plotOutput("plot")),</a:t>
            </a:r>
          </a:p>
          <a:p>
            <a:pPr algn="l" defTabSz="457200">
              <a:lnSpc>
                <a:spcPts val="6600"/>
              </a:lnSpc>
              <a:defRPr sz="4400">
                <a:solidFill>
                  <a:srgbClr val="000000"/>
                </a:solidFill>
                <a:latin typeface="Courier"/>
                <a:ea typeface="Courier"/>
                <a:cs typeface="Courier"/>
                <a:sym typeface="Courier"/>
              </a:defRPr>
            </a:pPr>
            <a:r>
              <a:t>               tabPanel("Summary", verbatimTextOutput("summary")),</a:t>
            </a:r>
          </a:p>
          <a:p>
            <a:pPr algn="l" defTabSz="457200">
              <a:lnSpc>
                <a:spcPts val="6600"/>
              </a:lnSpc>
              <a:defRPr sz="4400">
                <a:solidFill>
                  <a:srgbClr val="000000"/>
                </a:solidFill>
                <a:latin typeface="Courier"/>
                <a:ea typeface="Courier"/>
                <a:cs typeface="Courier"/>
                <a:sym typeface="Courier"/>
              </a:defRPr>
            </a:pPr>
            <a:r>
              <a:t>               tabPanel("Table", tableOutput("table"))</a:t>
            </a:r>
          </a:p>
          <a:p>
            <a:pPr algn="l" defTabSz="457200">
              <a:lnSpc>
                <a:spcPts val="6600"/>
              </a:lnSpc>
              <a:defRPr sz="4400">
                <a:solidFill>
                  <a:srgbClr val="000000"/>
                </a:solidFill>
                <a:latin typeface="Courier"/>
                <a:ea typeface="Courier"/>
                <a:cs typeface="Courier"/>
                <a:sym typeface="Courier"/>
              </a:defRPr>
            </a:pPr>
            <a:r>
              <a:t>   )</a:t>
            </a:r>
          </a:p>
          <a:p>
            <a:pPr algn="l" defTabSz="457200">
              <a:lnSpc>
                <a:spcPts val="6600"/>
              </a:lnSpc>
              <a:defRPr sz="4400">
                <a:solidFill>
                  <a:srgbClr val="000000"/>
                </a:solidFill>
                <a:latin typeface="Courier"/>
                <a:ea typeface="Courier"/>
                <a:cs typeface="Courier"/>
                <a:sym typeface="Courier"/>
              </a:defRPr>
            </a:pPr>
          </a:p>
          <a:p>
            <a:pPr algn="l" defTabSz="457200">
              <a:lnSpc>
                <a:spcPts val="6600"/>
              </a:lnSpc>
              <a:defRPr sz="44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70"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1"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74"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75"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8" name="Rectangle"/>
          <p:cNvSpPr/>
          <p:nvPr/>
        </p:nvSpPr>
        <p:spPr>
          <a:xfrm>
            <a:off x="16928507" y="10074443"/>
            <a:ext cx="4206913"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Exercise 2F"/>
          <p:cNvSpPr txBox="1"/>
          <p:nvPr>
            <p:ph type="title"/>
          </p:nvPr>
        </p:nvSpPr>
        <p:spPr>
          <a:prstGeom prst="rect">
            <a:avLst/>
          </a:prstGeom>
        </p:spPr>
        <p:txBody>
          <a:bodyPr/>
          <a:lstStyle/>
          <a:p>
            <a:pPr/>
            <a:r>
              <a:t>Exercise 2F</a:t>
            </a:r>
          </a:p>
        </p:txBody>
      </p:sp>
      <p:pic>
        <p:nvPicPr>
          <p:cNvPr id="681" name="tabs.png" descr="tabs.png"/>
          <p:cNvPicPr>
            <a:picLocks noChangeAspect="1"/>
          </p:cNvPicPr>
          <p:nvPr/>
        </p:nvPicPr>
        <p:blipFill>
          <a:blip r:embed="rId2">
            <a:extLst/>
          </a:blip>
          <a:stretch>
            <a:fillRect/>
          </a:stretch>
        </p:blipFill>
        <p:spPr>
          <a:xfrm>
            <a:off x="3025883" y="2206342"/>
            <a:ext cx="18332234" cy="12141461"/>
          </a:xfrm>
          <a:prstGeom prst="rect">
            <a:avLst/>
          </a:prstGeom>
          <a:ln w="12700">
            <a:miter lim="400000"/>
          </a:ln>
        </p:spPr>
      </p:pic>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Exercise 2F"/>
          <p:cNvSpPr txBox="1"/>
          <p:nvPr>
            <p:ph type="title"/>
          </p:nvPr>
        </p:nvSpPr>
        <p:spPr>
          <a:prstGeom prst="rect">
            <a:avLst/>
          </a:prstGeom>
        </p:spPr>
        <p:txBody>
          <a:bodyPr/>
          <a:lstStyle/>
          <a:p>
            <a:pPr/>
            <a:r>
              <a:t>Exercise 2F</a:t>
            </a:r>
          </a:p>
        </p:txBody>
      </p:sp>
      <p:sp>
        <p:nvSpPr>
          <p:cNvPr id="684" name="exercises/exercise2/exercise2f.R…"/>
          <p:cNvSpPr txBox="1"/>
          <p:nvPr>
            <p:ph type="body" idx="1"/>
          </p:nvPr>
        </p:nvSpPr>
        <p:spPr>
          <a:prstGeom prst="rect">
            <a:avLst/>
          </a:prstGeom>
        </p:spPr>
        <p:txBody>
          <a:bodyPr anchor="t"/>
          <a:lstStyle/>
          <a:p>
            <a:pPr algn="l" defTabSz="643889">
              <a:defRPr sz="5615"/>
            </a:pPr>
            <a:r>
              <a:t>exercises/exercise2/exercise2f.R</a:t>
            </a:r>
          </a:p>
          <a:p>
            <a:pPr algn="l" defTabSz="643889">
              <a:defRPr sz="5615"/>
            </a:pPr>
          </a:p>
          <a:p>
            <a:pPr algn="l" defTabSz="643889">
              <a:defRPr sz="5615"/>
            </a:pPr>
            <a:r>
              <a:t>Put a </a:t>
            </a:r>
            <a:r>
              <a:rPr>
                <a:latin typeface="Monaco"/>
                <a:ea typeface="Monaco"/>
                <a:cs typeface="Monaco"/>
                <a:sym typeface="Monaco"/>
              </a:rPr>
              <a:t>tabsetPanel</a:t>
            </a:r>
            <a:r>
              <a:t> inside the </a:t>
            </a:r>
            <a:r>
              <a:rPr>
                <a:latin typeface="Monaco"/>
                <a:ea typeface="Monaco"/>
                <a:cs typeface="Monaco"/>
                <a:sym typeface="Monaco"/>
              </a:rPr>
              <a:t>mainPanel</a:t>
            </a:r>
            <a:r>
              <a:t> with 2 tabs:</a:t>
            </a:r>
          </a:p>
          <a:p>
            <a:pPr marL="1297685" indent="-742949" algn="l" defTabSz="643889">
              <a:buSzPct val="125000"/>
              <a:buChar char="•"/>
              <a:defRPr sz="5615"/>
            </a:pPr>
            <a:r>
              <a:t>“All” </a:t>
            </a:r>
            <a:r>
              <a:rPr>
                <a:latin typeface="Monaco"/>
                <a:ea typeface="Monaco"/>
                <a:cs typeface="Monaco"/>
                <a:sym typeface="Monaco"/>
              </a:rPr>
              <a:t>tabPanel</a:t>
            </a:r>
            <a:r>
              <a:t> containing the existing </a:t>
            </a:r>
            <a:r>
              <a:rPr>
                <a:latin typeface="Monaco"/>
                <a:ea typeface="Monaco"/>
                <a:cs typeface="Monaco"/>
                <a:sym typeface="Monaco"/>
              </a:rPr>
              <a:t>plotOutput()</a:t>
            </a:r>
          </a:p>
          <a:p>
            <a:pPr marL="1297685" indent="-742949" algn="l" defTabSz="643889">
              <a:buSzPct val="125000"/>
              <a:buChar char="•"/>
              <a:defRPr sz="5615"/>
            </a:pPr>
            <a:r>
              <a:t>“By Region” </a:t>
            </a:r>
            <a:r>
              <a:rPr>
                <a:latin typeface="Monaco"/>
                <a:ea typeface="Monaco"/>
                <a:cs typeface="Monaco"/>
                <a:sym typeface="Monaco"/>
              </a:rPr>
              <a:t>tabPanel</a:t>
            </a:r>
            <a:r>
              <a:t> containing a new </a:t>
            </a:r>
            <a:r>
              <a:rPr>
                <a:latin typeface="Monaco"/>
                <a:ea typeface="Monaco"/>
                <a:cs typeface="Monaco"/>
                <a:sym typeface="Monaco"/>
              </a:rPr>
              <a:t>plotOutput</a:t>
            </a:r>
            <a:r>
              <a:t> with </a:t>
            </a:r>
            <a:r>
              <a:rPr>
                <a:latin typeface="Monaco"/>
                <a:ea typeface="Monaco"/>
                <a:cs typeface="Monaco"/>
                <a:sym typeface="Monaco"/>
              </a:rPr>
              <a:t>outputId="regionplot"</a:t>
            </a:r>
          </a:p>
          <a:p>
            <a:pPr lvl="3" marL="2228850" indent="-742949" algn="l" defTabSz="643889">
              <a:buSzPct val="125000"/>
              <a:buChar char="‣"/>
              <a:defRPr sz="4758"/>
            </a:pPr>
            <a:r>
              <a:t>There is already code in the server section to render </a:t>
            </a:r>
            <a:r>
              <a:rPr>
                <a:latin typeface="Monaco"/>
                <a:ea typeface="Monaco"/>
                <a:cs typeface="Monaco"/>
                <a:sym typeface="Monaco"/>
              </a:rPr>
              <a:t>output$regionplot</a:t>
            </a:r>
          </a:p>
          <a:p>
            <a:pPr algn="l" defTabSz="643889">
              <a:defRPr sz="5615"/>
            </a:pPr>
          </a:p>
          <a:p>
            <a:pPr algn="l" defTabSz="643889">
              <a:defRPr sz="5615"/>
            </a:pPr>
            <a:r>
              <a:t>Refer to documentation as needed.</a:t>
            </a:r>
          </a:p>
        </p:txBody>
      </p:sp>
      <p:pic>
        <p:nvPicPr>
          <p:cNvPr id="68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6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8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shboards"/>
          <p:cNvSpPr txBox="1"/>
          <p:nvPr>
            <p:ph type="title"/>
          </p:nvPr>
        </p:nvSpPr>
        <p:spPr>
          <a:prstGeom prst="rect">
            <a:avLst/>
          </a:prstGeom>
        </p:spPr>
        <p:txBody>
          <a:bodyPr/>
          <a:lstStyle>
            <a:lvl1pPr defTabSz="742950">
              <a:defRPr sz="12600"/>
            </a:lvl1pPr>
          </a:lstStyle>
          <a:p>
            <a:pPr/>
            <a:r>
              <a:t>Dashboards</a:t>
            </a:r>
          </a:p>
        </p:txBody>
      </p:sp>
      <p:sp>
        <p:nvSpPr>
          <p:cNvPr id="158" name="https://gallery.shinyapps.io/087-crandash/"/>
          <p:cNvSpPr txBox="1"/>
          <p:nvPr/>
        </p:nvSpPr>
        <p:spPr>
          <a:xfrm>
            <a:off x="406339" y="12852851"/>
            <a:ext cx="647603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https://gallery.shinyapps.io/087-crandash/</a:t>
            </a:r>
          </a:p>
        </p:txBody>
      </p:sp>
      <p:pic>
        <p:nvPicPr>
          <p:cNvPr id="159" name="Image" descr="Image"/>
          <p:cNvPicPr>
            <a:picLocks noChangeAspect="1"/>
          </p:cNvPicPr>
          <p:nvPr/>
        </p:nvPicPr>
        <p:blipFill>
          <a:blip r:embed="rId4">
            <a:extLst/>
          </a:blip>
          <a:stretch>
            <a:fillRect/>
          </a:stretch>
        </p:blipFill>
        <p:spPr>
          <a:xfrm>
            <a:off x="2557954" y="2980021"/>
            <a:ext cx="19268092" cy="953441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mainPanel(…"/>
          <p:cNvSpPr txBox="1"/>
          <p:nvPr>
            <p:ph type="body" idx="13"/>
          </p:nvPr>
        </p:nvSpPr>
        <p:spPr>
          <a:xfrm>
            <a:off x="1167411" y="3458678"/>
            <a:ext cx="22049177" cy="6798644"/>
          </a:xfrm>
          <a:prstGeom prst="rect">
            <a:avLst/>
          </a:prstGeom>
          <a:extLst>
            <a:ext uri="{C572A759-6A51-4108-AA02-DFA0A04FC94B}">
              <ma14:wrappingTextBoxFlag xmlns:ma14="http://schemas.microsoft.com/office/mac/drawingml/2011/main" val="1"/>
            </a:ext>
          </a:extLst>
        </p:spPr>
        <p:txBody>
          <a:bodyPr/>
          <a:lstStyle/>
          <a:p>
            <a:pPr algn="l">
              <a:defRPr sz="4400">
                <a:solidFill>
                  <a:srgbClr val="000000"/>
                </a:solidFill>
                <a:latin typeface="Monaco"/>
                <a:ea typeface="Monaco"/>
                <a:cs typeface="Monaco"/>
                <a:sym typeface="Monaco"/>
              </a:defRPr>
            </a:pPr>
            <a:r>
              <a:t>mainPanel(</a:t>
            </a:r>
          </a:p>
          <a:p>
            <a:pPr algn="l">
              <a:defRPr sz="4400">
                <a:solidFill>
                  <a:srgbClr val="000000"/>
                </a:solidFill>
                <a:latin typeface="Monaco"/>
                <a:ea typeface="Monaco"/>
                <a:cs typeface="Monaco"/>
                <a:sym typeface="Monaco"/>
              </a:defRPr>
            </a:pPr>
            <a:r>
              <a:t>      </a:t>
            </a:r>
            <a:r>
              <a:t>tabsetPanel(</a:t>
            </a:r>
          </a:p>
          <a:p>
            <a:pPr algn="l">
              <a:defRPr sz="4400">
                <a:solidFill>
                  <a:srgbClr val="000000"/>
                </a:solidFill>
                <a:latin typeface="Monaco"/>
                <a:ea typeface="Monaco"/>
                <a:cs typeface="Monaco"/>
                <a:sym typeface="Monaco"/>
              </a:defRPr>
            </a:pPr>
            <a:r>
              <a:t>        tabPanel("All", plotOutput("plot1")),</a:t>
            </a:r>
          </a:p>
          <a:p>
            <a:pPr algn="l">
              <a:defRPr sz="4400">
                <a:solidFill>
                  <a:srgbClr val="000000"/>
                </a:solidFill>
                <a:latin typeface="Monaco"/>
                <a:ea typeface="Monaco"/>
                <a:cs typeface="Monaco"/>
                <a:sym typeface="Monaco"/>
              </a:defRPr>
            </a:pPr>
            <a:r>
              <a:t>        tabPanel("By Region", plotOutput("regionplot"))</a:t>
            </a:r>
          </a:p>
          <a:p>
            <a:pPr algn="l">
              <a:defRPr sz="4400">
                <a:solidFill>
                  <a:srgbClr val="000000"/>
                </a:solidFill>
                <a:latin typeface="Monaco"/>
                <a:ea typeface="Monaco"/>
                <a:cs typeface="Monaco"/>
                <a:sym typeface="Monaco"/>
              </a:defRPr>
            </a:pPr>
            <a:r>
              <a:t>      )</a:t>
            </a:r>
            <a:r>
              <a:t>,</a:t>
            </a:r>
          </a:p>
          <a:p>
            <a:pPr algn="l">
              <a:defRPr sz="4400">
                <a:solidFill>
                  <a:srgbClr val="000000"/>
                </a:solidFill>
                <a:latin typeface="Monaco"/>
                <a:ea typeface="Monaco"/>
                <a:cs typeface="Monaco"/>
                <a:sym typeface="Monaco"/>
              </a:defRPr>
            </a:pPr>
            <a:r>
              <a:t>      tags$caption("Data Source: ", </a:t>
            </a:r>
          </a:p>
          <a:p>
            <a:pPr algn="l">
              <a:defRPr sz="4400">
                <a:solidFill>
                  <a:srgbClr val="000000"/>
                </a:solidFill>
                <a:latin typeface="Monaco"/>
                <a:ea typeface="Monaco"/>
                <a:cs typeface="Monaco"/>
                <a:sym typeface="Monaco"/>
              </a:defRPr>
            </a:pPr>
            <a:r>
              <a:t>            a("African Development Bank Statistical Data Portal",</a:t>
            </a:r>
          </a:p>
          <a:p>
            <a:pPr algn="l">
              <a:defRPr sz="4400">
                <a:solidFill>
                  <a:srgbClr val="000000"/>
                </a:solidFill>
                <a:latin typeface="Monaco"/>
                <a:ea typeface="Monaco"/>
                <a:cs typeface="Monaco"/>
                <a:sym typeface="Monaco"/>
              </a:defRPr>
            </a:pPr>
            <a:r>
              <a:t>              href="http://dataportal.opendataforafrica.org"))</a:t>
            </a:r>
          </a:p>
          <a:p>
            <a:pPr algn="l">
              <a:defRPr sz="4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hiny Themes"/>
          <p:cNvSpPr txBox="1"/>
          <p:nvPr>
            <p:ph type="title"/>
          </p:nvPr>
        </p:nvSpPr>
        <p:spPr>
          <a:prstGeom prst="rect">
            <a:avLst/>
          </a:prstGeom>
        </p:spPr>
        <p:txBody>
          <a:bodyPr/>
          <a:lstStyle/>
          <a:p>
            <a:pPr/>
            <a:r>
              <a:t>Shiny Themes</a:t>
            </a:r>
          </a:p>
        </p:txBody>
      </p:sp>
      <p:sp>
        <p:nvSpPr>
          <p:cNvPr id="692" name="https://rstudio.github.io/shinythemes/">
            <a:hlinkClick r:id="rId2" invalidUrl="" action="" tgtFrame="" tooltip="" history="1" highlightClick="0" endSnd="0"/>
          </p:cNvPr>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https://rstudio.github.io/shinythemes/</a:t>
            </a:r>
          </a:p>
        </p:txBody>
      </p:sp>
      <p:sp>
        <p:nvSpPr>
          <p:cNvPr id="693" name="Text"/>
          <p:cNvSpPr txBox="1"/>
          <p:nvPr/>
        </p:nvSpPr>
        <p:spPr>
          <a:xfrm>
            <a:off x="12002346" y="4259619"/>
            <a:ext cx="37930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Exercise 2G"/>
          <p:cNvSpPr txBox="1"/>
          <p:nvPr>
            <p:ph type="title"/>
          </p:nvPr>
        </p:nvSpPr>
        <p:spPr>
          <a:prstGeom prst="rect">
            <a:avLst/>
          </a:prstGeom>
        </p:spPr>
        <p:txBody>
          <a:bodyPr/>
          <a:lstStyle/>
          <a:p>
            <a:pPr/>
            <a:r>
              <a:t>Exercise 2G</a:t>
            </a:r>
          </a:p>
        </p:txBody>
      </p:sp>
      <p:sp>
        <p:nvSpPr>
          <p:cNvPr id="696" name="exercises/exercise2/      — any working app…"/>
          <p:cNvSpPr txBox="1"/>
          <p:nvPr>
            <p:ph type="body" idx="1"/>
          </p:nvPr>
        </p:nvSpPr>
        <p:spPr>
          <a:prstGeom prst="rect">
            <a:avLst/>
          </a:prstGeom>
        </p:spPr>
        <p:txBody>
          <a:bodyPr anchor="t"/>
          <a:lstStyle/>
          <a:p>
            <a:pPr algn="l" defTabSz="701675">
              <a:defRPr sz="6120"/>
            </a:pPr>
            <a:r>
              <a:t>exercises/exercise2/      — any working app</a:t>
            </a:r>
          </a:p>
          <a:p>
            <a:pPr algn="l" defTabSz="701675">
              <a:defRPr sz="6120"/>
            </a:pPr>
          </a:p>
          <a:p>
            <a:pPr algn="l" defTabSz="701675">
              <a:defRPr sz="6120"/>
            </a:pPr>
            <a:r>
              <a:t>Go to the Shiny themes page: </a:t>
            </a:r>
          </a:p>
          <a:p>
            <a:pPr algn="l" defTabSz="701675">
              <a:defRPr sz="6120"/>
            </a:pPr>
            <a:r>
              <a:t>https://rstudio.github.io/shinythemes/ </a:t>
            </a:r>
          </a:p>
          <a:p>
            <a:pPr algn="l" defTabSz="701675">
              <a:defRPr sz="6120"/>
            </a:pPr>
          </a:p>
          <a:p>
            <a:pPr algn="l" defTabSz="701675">
              <a:defRPr sz="6120"/>
            </a:pPr>
            <a:r>
              <a:t>Find a Shiny theme you like.  </a:t>
            </a:r>
          </a:p>
          <a:p>
            <a:pPr algn="l" defTabSz="701675">
              <a:defRPr sz="6120"/>
            </a:pPr>
            <a:r>
              <a:t>Or, try the </a:t>
            </a:r>
            <a:r>
              <a:rPr>
                <a:latin typeface="Monaco"/>
                <a:ea typeface="Monaco"/>
                <a:cs typeface="Monaco"/>
                <a:sym typeface="Monaco"/>
              </a:rPr>
              <a:t>shinythemes::themeSelector()</a:t>
            </a:r>
            <a:endParaRPr>
              <a:latin typeface="Monaco"/>
              <a:ea typeface="Monaco"/>
              <a:cs typeface="Monaco"/>
              <a:sym typeface="Monaco"/>
            </a:endParaRPr>
          </a:p>
          <a:p>
            <a:pPr algn="l" defTabSz="701675">
              <a:defRPr sz="6120"/>
            </a:pPr>
          </a:p>
          <a:p>
            <a:pPr algn="l" defTabSz="701675">
              <a:defRPr sz="6120"/>
            </a:pPr>
            <a:r>
              <a:t>Apply it to the app.</a:t>
            </a:r>
          </a:p>
        </p:txBody>
      </p:sp>
      <p:pic>
        <p:nvPicPr>
          <p:cNvPr id="69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9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97"/>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99"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700" name="Triangle"/>
          <p:cNvSpPr/>
          <p:nvPr/>
        </p:nvSpPr>
        <p:spPr>
          <a:xfrm rot="13501725">
            <a:off x="1986972" y="879216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703"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704"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Demo"/>
          <p:cNvSpPr txBox="1"/>
          <p:nvPr>
            <p:ph type="title"/>
          </p:nvPr>
        </p:nvSpPr>
        <p:spPr>
          <a:prstGeom prst="rect">
            <a:avLst/>
          </a:prstGeom>
        </p:spPr>
        <p:txBody>
          <a:bodyPr/>
          <a:lstStyle/>
          <a:p>
            <a:pPr/>
            <a:r>
              <a:t>Demo</a:t>
            </a:r>
          </a:p>
        </p:txBody>
      </p:sp>
      <p:sp>
        <p:nvSpPr>
          <p:cNvPr id="707"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710"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11"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2"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713"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1" grpId="1"/>
      <p:bldP build="whole" bldLvl="1" animBg="1" rev="0" advAuto="0" spid="713" grpId="3"/>
      <p:bldP build="whole" bldLvl="1" animBg="1" rev="0" advAuto="0" spid="712" grpId="2"/>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16" name="Click Helper Function"/>
          <p:cNvSpPr txBox="1"/>
          <p:nvPr>
            <p:ph type="body" idx="14"/>
          </p:nvPr>
        </p:nvSpPr>
        <p:spPr>
          <a:prstGeom prst="rect">
            <a:avLst/>
          </a:prstGeom>
        </p:spPr>
        <p:txBody>
          <a:bodyPr/>
          <a:lstStyle/>
          <a:p>
            <a:pPr/>
            <a:r>
              <a:t>Click Helper Function</a:t>
            </a:r>
          </a:p>
        </p:txBody>
      </p:sp>
      <p:sp>
        <p:nvSpPr>
          <p:cNvPr id="717"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8"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7" grpId="1"/>
      <p:bldP build="whole" bldLvl="1" animBg="1" rev="0" advAuto="0" spid="718" grpId="2"/>
    </p:bldLst>
  </p:timing>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a:t>
            </a:r>
            <a:r>
              <a:t>x_variable_name</a:t>
            </a:r>
            <a:r>
              <a:t>"</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23" name="Click Helper Function"/>
          <p:cNvSpPr txBox="1"/>
          <p:nvPr>
            <p:ph type="body" idx="14"/>
          </p:nvPr>
        </p:nvSpPr>
        <p:spPr>
          <a:prstGeom prst="rect">
            <a:avLst/>
          </a:prstGeom>
        </p:spPr>
        <p:txBody>
          <a:bodyPr/>
          <a:lstStyle/>
          <a:p>
            <a:pPr/>
            <a:r>
              <a:t>Click Helper Function</a:t>
            </a:r>
          </a:p>
        </p:txBody>
      </p:sp>
      <p:sp>
        <p:nvSpPr>
          <p:cNvPr id="724" name="dataframe_name[,&quot;x_variable_name&quot;]…"/>
          <p:cNvSpPr txBox="1"/>
          <p:nvPr/>
        </p:nvSpPr>
        <p:spPr>
          <a:xfrm>
            <a:off x="1167411" y="7946876"/>
            <a:ext cx="22049177" cy="490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p>
          <a:p>
            <a:pPr algn="l" defTabSz="457200">
              <a:lnSpc>
                <a:spcPts val="10000"/>
              </a:lnSpc>
              <a:defRPr b="0" sz="7200">
                <a:solidFill>
                  <a:srgbClr val="000000"/>
                </a:solidFill>
                <a:latin typeface="Monaco"/>
                <a:ea typeface="Monaco"/>
                <a:cs typeface="Monaco"/>
                <a:sym typeface="Monaco"/>
              </a:defRPr>
            </a:pPr>
            <a:r>
              <a:t>dataframe_name</a:t>
            </a:r>
            <a:r>
              <a:t>[,</a:t>
            </a:r>
            <a:r>
              <a:t>"x_variable_name"</a:t>
            </a:r>
            <a:r>
              <a:t>]</a:t>
            </a:r>
          </a:p>
          <a:p>
            <a:pPr algn="l" defTabSz="457200">
              <a:lnSpc>
                <a:spcPts val="10000"/>
              </a:lnSpc>
              <a:defRPr b="0" sz="7200">
                <a:solidFill>
                  <a:srgbClr val="000000"/>
                </a:solidFill>
                <a:latin typeface="Monaco"/>
                <a:ea typeface="Monaco"/>
                <a:cs typeface="Monaco"/>
                <a:sym typeface="Monaco"/>
              </a:defRPr>
            </a:pPr>
            <a:r>
              <a:t>example: mtcars[,"wt"]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29" name="Click Helper Function"/>
          <p:cNvSpPr txBox="1"/>
          <p:nvPr>
            <p:ph type="body" idx="14"/>
          </p:nvPr>
        </p:nvSpPr>
        <p:spPr>
          <a:prstGeom prst="rect">
            <a:avLst/>
          </a:prstGeom>
        </p:spPr>
        <p:txBody>
          <a:bodyPr/>
          <a:lstStyle/>
          <a:p>
            <a:pPr/>
            <a:r>
              <a:t>Click Helper Function</a:t>
            </a:r>
          </a:p>
        </p:txBody>
      </p:sp>
      <p:sp>
        <p:nvSpPr>
          <p:cNvPr id="730" name="dataframe_name[,input$selectedvar]"/>
          <p:cNvSpPr txBox="1"/>
          <p:nvPr/>
        </p:nvSpPr>
        <p:spPr>
          <a:xfrm>
            <a:off x="1167411" y="10936260"/>
            <a:ext cx="22049177" cy="12444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10000"/>
              </a:lnSpc>
              <a:defRPr b="0" sz="7200">
                <a:solidFill>
                  <a:srgbClr val="000000"/>
                </a:solidFill>
                <a:latin typeface="Monaco"/>
                <a:ea typeface="Monaco"/>
                <a:cs typeface="Monaco"/>
                <a:sym typeface="Monaco"/>
              </a:defRPr>
            </a:pPr>
            <a:r>
              <a:t>dataframe_name[,</a:t>
            </a:r>
            <a:r>
              <a:rPr>
                <a:solidFill>
                  <a:schemeClr val="accent6"/>
                </a:solidFill>
              </a:rPr>
              <a:t>input$selectedvar</a:t>
            </a: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3"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64"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65"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35"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36"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37"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38"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6" grpId="1"/>
      <p:bldP build="whole" bldLvl="1" animBg="1" rev="0" advAuto="0" spid="738" grpId="3"/>
      <p:bldP build="whole" bldLvl="1" animBg="1" rev="0" advAuto="0" spid="737" grpId="2"/>
    </p:bld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41" name="Brush Helper Function"/>
          <p:cNvSpPr txBox="1"/>
          <p:nvPr>
            <p:ph type="body" idx="14"/>
          </p:nvPr>
        </p:nvSpPr>
        <p:spPr>
          <a:prstGeom prst="rect">
            <a:avLst/>
          </a:prstGeom>
        </p:spPr>
        <p:txBody>
          <a:bodyPr/>
          <a:lstStyle/>
          <a:p>
            <a:pPr/>
            <a:r>
              <a:t>Brush Helper Function</a:t>
            </a:r>
          </a:p>
        </p:txBody>
      </p:sp>
      <p:sp>
        <p:nvSpPr>
          <p:cNvPr id="742"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43"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3" grpId="2"/>
      <p:bldP build="whole" bldLvl="1" animBg="1" rev="0" advAuto="0" spid="742" grpId="1"/>
    </p:bldLst>
  </p:timing>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Demo Code"/>
          <p:cNvSpPr txBox="1"/>
          <p:nvPr>
            <p:ph type="title"/>
          </p:nvPr>
        </p:nvSpPr>
        <p:spPr>
          <a:prstGeom prst="rect">
            <a:avLst/>
          </a:prstGeom>
        </p:spPr>
        <p:txBody>
          <a:bodyPr/>
          <a:lstStyle/>
          <a:p>
            <a:pPr/>
            <a:r>
              <a:t>Demo Code</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Exercise 2C"/>
          <p:cNvSpPr txBox="1"/>
          <p:nvPr>
            <p:ph type="title"/>
          </p:nvPr>
        </p:nvSpPr>
        <p:spPr>
          <a:prstGeom prst="rect">
            <a:avLst/>
          </a:prstGeom>
        </p:spPr>
        <p:txBody>
          <a:bodyPr/>
          <a:lstStyle/>
          <a:p>
            <a:pPr/>
            <a:r>
              <a:t>Exercise 2C</a:t>
            </a:r>
          </a:p>
        </p:txBody>
      </p:sp>
      <p:sp>
        <p:nvSpPr>
          <p:cNvPr id="750" name="exercises/exercise2/app.R or answer2b.R…"/>
          <p:cNvSpPr txBox="1"/>
          <p:nvPr>
            <p:ph type="body" idx="1"/>
          </p:nvPr>
        </p:nvSpPr>
        <p:spPr>
          <a:prstGeom prst="rect">
            <a:avLst/>
          </a:prstGeom>
        </p:spPr>
        <p:txBody>
          <a:bodyPr anchor="t"/>
          <a:lstStyle/>
          <a:p>
            <a:pPr algn="l" defTabSz="569594">
              <a:defRPr sz="5865"/>
            </a:pPr>
            <a:r>
              <a:t>exercises/exercise2/app.R </a:t>
            </a:r>
            <a:r>
              <a:rPr i="1">
                <a:latin typeface="+mj-lt"/>
                <a:ea typeface="+mj-ea"/>
                <a:cs typeface="+mj-cs"/>
                <a:sym typeface="Open Sans Condensed Light"/>
              </a:rPr>
              <a:t>or</a:t>
            </a:r>
            <a:r>
              <a:t> answer2b.R</a:t>
            </a:r>
          </a:p>
          <a:p>
            <a:pPr algn="l" defTabSz="569594">
              <a:defRPr sz="5865"/>
            </a:pPr>
          </a:p>
          <a:p>
            <a:pPr marL="657225" indent="-657225" algn="l" defTabSz="569594">
              <a:spcBef>
                <a:spcPts val="2600"/>
              </a:spcBef>
              <a:buSzPct val="125000"/>
              <a:buChar char="•"/>
              <a:defRPr sz="5865"/>
            </a:pPr>
            <a:r>
              <a:t>Set the </a:t>
            </a:r>
            <a:r>
              <a:rPr>
                <a:latin typeface="Monaco"/>
                <a:ea typeface="Monaco"/>
                <a:cs typeface="Monaco"/>
                <a:sym typeface="Monaco"/>
              </a:rPr>
              <a:t>brush</a:t>
            </a:r>
            <a:r>
              <a:t> argument to </a:t>
            </a:r>
            <a:r>
              <a:rPr>
                <a:latin typeface="Monaco"/>
                <a:ea typeface="Monaco"/>
                <a:cs typeface="Monaco"/>
                <a:sym typeface="Monaco"/>
              </a:rPr>
              <a:t>plotOutput</a:t>
            </a:r>
            <a:r>
              <a:t> to "plot1_brush"</a:t>
            </a:r>
          </a:p>
          <a:p>
            <a:pPr marL="657225" indent="-657225" algn="l" defTabSz="569594">
              <a:spcBef>
                <a:spcPts val="1000"/>
              </a:spcBef>
              <a:buSzPct val="125000"/>
              <a:buChar char="•"/>
              <a:defRPr sz="5865"/>
            </a:pPr>
            <a:r>
              <a:t>Change </a:t>
            </a:r>
            <a:r>
              <a:rPr>
                <a:latin typeface="Monaco"/>
                <a:ea typeface="Monaco"/>
                <a:cs typeface="Monaco"/>
                <a:sym typeface="Monaco"/>
              </a:rPr>
              <a:t>DT::renderDataTable()</a:t>
            </a:r>
            <a:r>
              <a:t> to use output from </a:t>
            </a:r>
            <a:r>
              <a:rPr>
                <a:latin typeface="Monaco"/>
                <a:ea typeface="Monaco"/>
                <a:cs typeface="Monaco"/>
                <a:sym typeface="Monaco"/>
              </a:rPr>
              <a:t>brushedPoints()</a:t>
            </a:r>
            <a:r>
              <a:t> instead of using </a:t>
            </a:r>
            <a:r>
              <a:rPr>
                <a:latin typeface="Monaco"/>
                <a:ea typeface="Monaco"/>
                <a:cs typeface="Monaco"/>
                <a:sym typeface="Monaco"/>
              </a:rPr>
              <a:t>africadata</a:t>
            </a:r>
            <a:r>
              <a:t> directly</a:t>
            </a:r>
          </a:p>
          <a:p>
            <a:pPr algn="l" defTabSz="569594">
              <a:defRPr sz="5865"/>
            </a:pPr>
          </a:p>
        </p:txBody>
      </p:sp>
      <p:pic>
        <p:nvPicPr>
          <p:cNvPr id="751"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7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51"/>
                </p:tgtEl>
              </p:cMediaNode>
            </p:vide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mainPanel(…"/>
          <p:cNvSpPr txBox="1"/>
          <p:nvPr>
            <p:ph type="body" idx="13"/>
          </p:nvPr>
        </p:nvSpPr>
        <p:spPr>
          <a:xfrm>
            <a:off x="1167411" y="1389651"/>
            <a:ext cx="22049177" cy="109366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mainPanel(</a:t>
            </a:r>
          </a:p>
          <a:p>
            <a:pPr algn="l">
              <a:defRPr sz="5800">
                <a:solidFill>
                  <a:srgbClr val="000000"/>
                </a:solidFill>
                <a:latin typeface="Monaco"/>
                <a:ea typeface="Monaco"/>
                <a:cs typeface="Monaco"/>
                <a:sym typeface="Monaco"/>
              </a:defRPr>
            </a:pPr>
            <a:r>
              <a:t>    plotOutput("plot1", brush="plot1_brush")</a:t>
            </a:r>
          </a:p>
          <a:p>
            <a:pPr algn="l">
              <a:defRPr sz="5800">
                <a:solidFill>
                  <a:srgbClr val="000000"/>
                </a:solidFill>
                <a:latin typeface="Monaco"/>
                <a:ea typeface="Monaco"/>
                <a:cs typeface="Monaco"/>
                <a:sym typeface="Monaco"/>
              </a:defRPr>
            </a:pPr>
            <a:r>
              <a:t>)</a:t>
            </a: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brushedPoints(africadata, input$plot1_brush, </a:t>
            </a:r>
          </a:p>
          <a:p>
            <a:pPr algn="l">
              <a:defRPr sz="5800">
                <a:solidFill>
                  <a:srgbClr val="000000"/>
                </a:solidFill>
                <a:latin typeface="Monaco"/>
                <a:ea typeface="Monaco"/>
                <a:cs typeface="Monaco"/>
                <a:sym typeface="Monaco"/>
              </a:defRPr>
            </a:pPr>
            <a:r>
              <a:t>                  xvar="area", yvar=input$yval) </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5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758"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0"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761"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http://shinyapps.io"/>
          <p:cNvSpPr txBox="1"/>
          <p:nvPr>
            <p:ph type="title"/>
          </p:nvPr>
        </p:nvSpPr>
        <p:spPr>
          <a:prstGeom prst="rect">
            <a:avLst/>
          </a:prstGeom>
        </p:spPr>
        <p:txBody>
          <a:bodyPr/>
          <a:lstStyle/>
          <a:p>
            <a:pPr/>
            <a:r>
              <a:t>http://shinyapps.io</a:t>
            </a:r>
          </a:p>
        </p:txBody>
      </p:sp>
      <p:sp>
        <p:nvSpPr>
          <p:cNvPr id="764" name="Make an Account or Sign In"/>
          <p:cNvSpPr txBox="1"/>
          <p:nvPr>
            <p:ph type="body" sz="quarter" idx="1"/>
          </p:nvPr>
        </p:nvSpPr>
        <p:spPr>
          <a:prstGeom prst="rect">
            <a:avLst/>
          </a:prstGeom>
        </p:spPr>
        <p:txBody>
          <a:bodyPr/>
          <a:lstStyle/>
          <a:p>
            <a:pPr/>
            <a:r>
              <a:t>Make an Account or Sign In</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6"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767"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8"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9"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770"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773"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774"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775"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ools for Your Colleagues or Practitioners"/>
          <p:cNvSpPr txBox="1"/>
          <p:nvPr>
            <p:ph type="title"/>
          </p:nvPr>
        </p:nvSpPr>
        <p:spPr>
          <a:prstGeom prst="rect">
            <a:avLst/>
          </a:prstGeom>
        </p:spPr>
        <p:txBody>
          <a:bodyPr/>
          <a:lstStyle>
            <a:lvl1pPr defTabSz="742950">
              <a:defRPr sz="12600"/>
            </a:lvl1pPr>
          </a:lstStyle>
          <a:p>
            <a:pPr/>
            <a:r>
              <a:t>Tools for Your Colleagues or Practitioners</a:t>
            </a:r>
          </a:p>
        </p:txBody>
      </p:sp>
      <p:sp>
        <p:nvSpPr>
          <p:cNvPr id="168"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9"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How Do I Get Started?"/>
          <p:cNvSpPr txBox="1"/>
          <p:nvPr>
            <p:ph type="title"/>
          </p:nvPr>
        </p:nvSpPr>
        <p:spPr>
          <a:prstGeom prst="rect">
            <a:avLst/>
          </a:prstGeom>
        </p:spPr>
        <p:txBody>
          <a:bodyPr/>
          <a:lstStyle/>
          <a:p>
            <a:pPr/>
            <a:r>
              <a:t>How Do I Get Started?</a:t>
            </a:r>
          </a:p>
        </p:txBody>
      </p:sp>
      <p:sp>
        <p:nvSpPr>
          <p:cNvPr id="778" name="Use the Shiny website:…"/>
          <p:cNvSpPr txBox="1"/>
          <p:nvPr>
            <p:ph type="body" idx="1"/>
          </p:nvPr>
        </p:nvSpPr>
        <p:spPr>
          <a:xfrm>
            <a:off x="1778000" y="3101978"/>
            <a:ext cx="20828000" cy="9544044"/>
          </a:xfrm>
          <a:prstGeom prst="rect">
            <a:avLst/>
          </a:prstGeom>
        </p:spPr>
        <p:txBody>
          <a:bodyPr/>
          <a:lstStyle/>
          <a:p>
            <a:pPr>
              <a:defRPr>
                <a:latin typeface="Roboto Slab Bold"/>
                <a:ea typeface="Roboto Slab Bold"/>
                <a:cs typeface="Roboto Slab Bold"/>
                <a:sym typeface="Roboto Slab Bold"/>
              </a:defRPr>
            </a:pPr>
            <a:r>
              <a:t>Use the Shiny website:</a:t>
            </a:r>
          </a:p>
          <a:p>
            <a:pPr>
              <a:defRPr>
                <a:latin typeface="Roboto Slab Light"/>
                <a:ea typeface="Roboto Slab Light"/>
                <a:cs typeface="Roboto Slab Light"/>
                <a:sym typeface="Roboto Slab Light"/>
              </a:defRPr>
            </a:pPr>
            <a:r>
              <a:t>Lots of well-written documentation and articles</a:t>
            </a:r>
          </a:p>
          <a:p>
            <a:pPr/>
          </a:p>
          <a:p>
            <a:pPr>
              <a:defRPr>
                <a:latin typeface="Roboto Slab Bold"/>
                <a:ea typeface="Roboto Slab Bold"/>
                <a:cs typeface="Roboto Slab Bold"/>
                <a:sym typeface="Roboto Slab Bold"/>
              </a:defRPr>
            </a:pPr>
            <a:r>
              <a:t>Explore the gallery:</a:t>
            </a:r>
          </a:p>
          <a:p>
            <a:pPr>
              <a:defRPr>
                <a:latin typeface="Roboto Slab Light"/>
                <a:ea typeface="Roboto Slab Light"/>
                <a:cs typeface="Roboto Slab Light"/>
                <a:sym typeface="Roboto Slab Light"/>
              </a:defRPr>
            </a:pPr>
            <a:r>
              <a:t>Find an app, get the code, and modify it</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781" name="That's It"/>
          <p:cNvSpPr txBox="1"/>
          <p:nvPr>
            <p:ph type="title"/>
          </p:nvPr>
        </p:nvSpPr>
        <p:spPr>
          <a:xfrm>
            <a:off x="1778000" y="1264557"/>
            <a:ext cx="20828000" cy="4648201"/>
          </a:xfrm>
          <a:prstGeom prst="rect">
            <a:avLst/>
          </a:prstGeom>
        </p:spPr>
        <p:txBody>
          <a:bodyPr/>
          <a:lstStyle/>
          <a:p>
            <a:pPr/>
            <a:r>
              <a:t>That's It</a:t>
            </a:r>
          </a:p>
        </p:txBody>
      </p:sp>
      <p:sp>
        <p:nvSpPr>
          <p:cNvPr id="782" name="Questions?"/>
          <p:cNvSpPr txBox="1"/>
          <p:nvPr>
            <p:ph type="body" sz="quarter" idx="1"/>
          </p:nvPr>
        </p:nvSpPr>
        <p:spPr>
          <a:xfrm>
            <a:off x="1778000" y="6039757"/>
            <a:ext cx="20828000" cy="1587501"/>
          </a:xfrm>
          <a:prstGeom prst="rect">
            <a:avLst/>
          </a:prstGeom>
        </p:spPr>
        <p:txBody>
          <a:bodyPr/>
          <a:lstStyle/>
          <a:p>
            <a:pPr/>
            <a:r>
              <a:t>Questions?</a:t>
            </a:r>
          </a:p>
        </p:txBody>
      </p:sp>
      <p:sp>
        <p:nvSpPr>
          <p:cNvPr id="783"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784"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87"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Reactivity"/>
          <p:cNvSpPr txBox="1"/>
          <p:nvPr>
            <p:ph type="title"/>
          </p:nvPr>
        </p:nvSpPr>
        <p:spPr>
          <a:prstGeom prst="rect">
            <a:avLst/>
          </a:prstGeom>
        </p:spPr>
        <p:txBody>
          <a:bodyPr/>
          <a:lstStyle/>
          <a:p>
            <a:pPr/>
            <a:r>
              <a:t>Reactivity</a:t>
            </a:r>
          </a:p>
        </p:txBody>
      </p:sp>
      <p:sp>
        <p:nvSpPr>
          <p:cNvPr id="790"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2"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793"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94"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93"/>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4" grpId="3"/>
      <p:bldP build="whole" bldLvl="1" animBg="1" rev="0" advAuto="0" spid="793" grpId="1"/>
      <p:bldP build="whole" bldLvl="1" animBg="1" rev="0" advAuto="0" spid="793" grpId="2"/>
    </p:bldLst>
  </p:timing>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99"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00"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801"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04" name="Group"/>
          <p:cNvGrpSpPr/>
          <p:nvPr/>
        </p:nvGrpSpPr>
        <p:grpSpPr>
          <a:xfrm>
            <a:off x="5596656" y="4094548"/>
            <a:ext cx="2931005" cy="4171099"/>
            <a:chOff x="0" y="0"/>
            <a:chExt cx="2931004" cy="4171098"/>
          </a:xfrm>
        </p:grpSpPr>
        <p:pic>
          <p:nvPicPr>
            <p:cNvPr id="802"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803"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05"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806"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10" name="Group"/>
          <p:cNvGrpSpPr/>
          <p:nvPr/>
        </p:nvGrpSpPr>
        <p:grpSpPr>
          <a:xfrm>
            <a:off x="15538950" y="274279"/>
            <a:ext cx="7864938" cy="4873668"/>
            <a:chOff x="0" y="0"/>
            <a:chExt cx="7864937" cy="4873666"/>
          </a:xfrm>
        </p:grpSpPr>
        <p:pic>
          <p:nvPicPr>
            <p:cNvPr id="807"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808"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809"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813" name="Group"/>
          <p:cNvGrpSpPr/>
          <p:nvPr/>
        </p:nvGrpSpPr>
        <p:grpSpPr>
          <a:xfrm>
            <a:off x="10636439" y="3744067"/>
            <a:ext cx="6087921" cy="4274205"/>
            <a:chOff x="0" y="0"/>
            <a:chExt cx="6087919" cy="4274204"/>
          </a:xfrm>
        </p:grpSpPr>
        <p:sp>
          <p:nvSpPr>
            <p:cNvPr id="811"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12"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9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80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8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3" grpId="5"/>
      <p:bldP build="whole" bldLvl="1" animBg="1" rev="0" advAuto="0" spid="804" grpId="6"/>
      <p:bldP build="whole" bldLvl="1" animBg="1" rev="0" advAuto="0" spid="798" grpId="1"/>
      <p:bldP build="whole" bldLvl="1" animBg="1" rev="0" advAuto="0" spid="805" grpId="2"/>
      <p:bldP build="whole" bldLvl="1" animBg="1" rev="0" advAuto="0" spid="806" grpId="4"/>
      <p:bldP build="whole" bldLvl="1" animBg="1" rev="0" advAuto="0" spid="799" grpId="3"/>
    </p:bldLst>
  </p:timing>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818"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19"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820"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23" name="Group"/>
          <p:cNvGrpSpPr/>
          <p:nvPr/>
        </p:nvGrpSpPr>
        <p:grpSpPr>
          <a:xfrm>
            <a:off x="5596656" y="4094548"/>
            <a:ext cx="2931005" cy="4171099"/>
            <a:chOff x="0" y="0"/>
            <a:chExt cx="2931004" cy="4171098"/>
          </a:xfrm>
        </p:grpSpPr>
        <p:pic>
          <p:nvPicPr>
            <p:cNvPr id="821"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22"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24"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828" name="Group"/>
          <p:cNvGrpSpPr/>
          <p:nvPr/>
        </p:nvGrpSpPr>
        <p:grpSpPr>
          <a:xfrm>
            <a:off x="15538950" y="274279"/>
            <a:ext cx="7864938" cy="4873668"/>
            <a:chOff x="0" y="0"/>
            <a:chExt cx="7864937" cy="4873666"/>
          </a:xfrm>
        </p:grpSpPr>
        <p:pic>
          <p:nvPicPr>
            <p:cNvPr id="825"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826"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827"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829"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832" name="Group"/>
          <p:cNvGrpSpPr/>
          <p:nvPr/>
        </p:nvGrpSpPr>
        <p:grpSpPr>
          <a:xfrm>
            <a:off x="17092147" y="4440444"/>
            <a:ext cx="6502961" cy="3821979"/>
            <a:chOff x="0" y="0"/>
            <a:chExt cx="6502959" cy="3821977"/>
          </a:xfrm>
        </p:grpSpPr>
        <p:sp>
          <p:nvSpPr>
            <p:cNvPr id="830"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31"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833"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36" name="Group"/>
          <p:cNvGrpSpPr/>
          <p:nvPr/>
        </p:nvGrpSpPr>
        <p:grpSpPr>
          <a:xfrm>
            <a:off x="5596656" y="4094548"/>
            <a:ext cx="2931005" cy="4171099"/>
            <a:chOff x="0" y="0"/>
            <a:chExt cx="2931004" cy="4171098"/>
          </a:xfrm>
        </p:grpSpPr>
        <p:pic>
          <p:nvPicPr>
            <p:cNvPr id="834"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35"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824"/>
                                        </p:tgtEl>
                                      </p:cBhvr>
                                    </p:animEffect>
                                    <p:set>
                                      <p:cBhvr>
                                        <p:cTn id="7" fill="hold">
                                          <p:stCondLst>
                                            <p:cond delay="999"/>
                                          </p:stCondLst>
                                        </p:cTn>
                                        <p:tgtEl>
                                          <p:spTgt spid="824"/>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8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82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823"/>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832"/>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8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3" grpId="4"/>
      <p:bldP build="whole" bldLvl="1" animBg="1" rev="0" advAuto="0" spid="832" grpId="6"/>
      <p:bldP build="whole" bldLvl="1" animBg="1" rev="0" advAuto="0" spid="836" grpId="8"/>
      <p:bldP build="whole" bldLvl="1" animBg="1" rev="0" advAuto="0" spid="829" grpId="2"/>
      <p:bldP build="whole" bldLvl="1" animBg="1" rev="0" advAuto="0" spid="833" grpId="7"/>
      <p:bldP build="whole" bldLvl="1" animBg="1" rev="0" advAuto="0" spid="832" grpId="5"/>
      <p:bldP build="whole" bldLvl="1" animBg="1" rev="0" advAuto="0" spid="824" grpId="1"/>
    </p:bldLst>
  </p:timing>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39"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40"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41"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2"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3"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844"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845"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846"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3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4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40"/>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4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2" grpId="6"/>
      <p:bldP build="whole" bldLvl="1" animBg="1" rev="0" advAuto="0" spid="841" grpId="2"/>
      <p:bldP build="whole" bldLvl="1" animBg="1" rev="0" advAuto="0" spid="839" grpId="1"/>
      <p:bldP build="whole" bldLvl="1" animBg="1" rev="0" advAuto="0" spid="843" grpId="3"/>
      <p:bldP build="whole" bldLvl="1" animBg="1" rev="0" advAuto="0" spid="845" grpId="4"/>
      <p:bldP build="whole" bldLvl="1" animBg="1" rev="0" advAuto="0" spid="840" grpId="5"/>
      <p:bldP build="whole" bldLvl="1" animBg="1" rev="0" advAuto="0" spid="844" grpId="7"/>
      <p:bldP build="whole" bldLvl="1" animBg="1" rev="0" advAuto="0" spid="846" grpId="8"/>
    </p:bldLst>
  </p:timing>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51"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52"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53"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4"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5"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856"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eaching"/>
          <p:cNvSpPr txBox="1"/>
          <p:nvPr>
            <p:ph type="title"/>
          </p:nvPr>
        </p:nvSpPr>
        <p:spPr>
          <a:prstGeom prst="rect">
            <a:avLst/>
          </a:prstGeom>
        </p:spPr>
        <p:txBody>
          <a:bodyPr/>
          <a:lstStyle>
            <a:lvl1pPr defTabSz="742950">
              <a:defRPr sz="12600"/>
            </a:lvl1pPr>
          </a:lstStyle>
          <a:p>
            <a:pPr/>
            <a:r>
              <a:t>Teaching</a:t>
            </a:r>
          </a:p>
        </p:txBody>
      </p:sp>
      <p:sp>
        <p:nvSpPr>
          <p:cNvPr id="172"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73"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61"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862"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63"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64"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65"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866"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871"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3"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Verifying Input"/>
          <p:cNvSpPr txBox="1"/>
          <p:nvPr>
            <p:ph type="title"/>
          </p:nvPr>
        </p:nvSpPr>
        <p:spPr>
          <a:prstGeom prst="rect">
            <a:avLst/>
          </a:prstGeom>
        </p:spPr>
        <p:txBody>
          <a:bodyPr/>
          <a:lstStyle>
            <a:lvl1pPr defTabSz="742950">
              <a:defRPr sz="12600"/>
            </a:lvl1pPr>
          </a:lstStyle>
          <a:p>
            <a:pPr/>
            <a:r>
              <a:t>Verifying Input</a:t>
            </a:r>
          </a:p>
        </p:txBody>
      </p:sp>
      <p:sp>
        <p:nvSpPr>
          <p:cNvPr id="876"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7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7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7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7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7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76" grpId="1"/>
    </p:bldLst>
  </p:timing>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Verifying Input"/>
          <p:cNvSpPr txBox="1"/>
          <p:nvPr>
            <p:ph type="title"/>
          </p:nvPr>
        </p:nvSpPr>
        <p:spPr>
          <a:prstGeom prst="rect">
            <a:avLst/>
          </a:prstGeom>
        </p:spPr>
        <p:txBody>
          <a:bodyPr/>
          <a:lstStyle>
            <a:lvl1pPr defTabSz="742950">
              <a:defRPr sz="12600"/>
            </a:lvl1pPr>
          </a:lstStyle>
          <a:p>
            <a:pPr/>
            <a:r>
              <a:t>Verifying Input</a:t>
            </a:r>
          </a:p>
        </p:txBody>
      </p:sp>
      <p:sp>
        <p:nvSpPr>
          <p:cNvPr id="879"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Verifying Input"/>
          <p:cNvSpPr txBox="1"/>
          <p:nvPr>
            <p:ph type="title"/>
          </p:nvPr>
        </p:nvSpPr>
        <p:spPr>
          <a:prstGeom prst="rect">
            <a:avLst/>
          </a:prstGeom>
        </p:spPr>
        <p:txBody>
          <a:bodyPr/>
          <a:lstStyle>
            <a:lvl1pPr defTabSz="742950">
              <a:defRPr sz="12600"/>
            </a:lvl1pPr>
          </a:lstStyle>
          <a:p>
            <a:pPr/>
            <a:r>
              <a:t>Verifying Input</a:t>
            </a:r>
          </a:p>
        </p:txBody>
      </p:sp>
      <p:sp>
        <p:nvSpPr>
          <p:cNvPr id="882"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Verifying Input"/>
          <p:cNvSpPr txBox="1"/>
          <p:nvPr>
            <p:ph type="title"/>
          </p:nvPr>
        </p:nvSpPr>
        <p:spPr>
          <a:prstGeom prst="rect">
            <a:avLst/>
          </a:prstGeom>
        </p:spPr>
        <p:txBody>
          <a:bodyPr/>
          <a:lstStyle>
            <a:lvl1pPr defTabSz="742950">
              <a:defRPr sz="12600"/>
            </a:lvl1pPr>
          </a:lstStyle>
          <a:p>
            <a:pPr/>
            <a:r>
              <a:t>Verifying Input</a:t>
            </a:r>
          </a:p>
        </p:txBody>
      </p:sp>
      <p:sp>
        <p:nvSpPr>
          <p:cNvPr id="885"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Verifying Input"/>
          <p:cNvSpPr txBox="1"/>
          <p:nvPr>
            <p:ph type="title"/>
          </p:nvPr>
        </p:nvSpPr>
        <p:spPr>
          <a:prstGeom prst="rect">
            <a:avLst/>
          </a:prstGeom>
        </p:spPr>
        <p:txBody>
          <a:bodyPr/>
          <a:lstStyle>
            <a:lvl1pPr defTabSz="742950">
              <a:defRPr sz="12600"/>
            </a:lvl1pPr>
          </a:lstStyle>
          <a:p>
            <a:pPr/>
            <a:r>
              <a:t>Verifying Input</a:t>
            </a:r>
          </a:p>
        </p:txBody>
      </p:sp>
      <p:sp>
        <p:nvSpPr>
          <p:cNvPr id="888"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Verifying Input"/>
          <p:cNvSpPr txBox="1"/>
          <p:nvPr>
            <p:ph type="title"/>
          </p:nvPr>
        </p:nvSpPr>
        <p:spPr>
          <a:prstGeom prst="rect">
            <a:avLst/>
          </a:prstGeom>
        </p:spPr>
        <p:txBody>
          <a:bodyPr/>
          <a:lstStyle>
            <a:lvl1pPr defTabSz="742950">
              <a:defRPr sz="12600"/>
            </a:lvl1pPr>
          </a:lstStyle>
          <a:p>
            <a:pPr/>
            <a:r>
              <a:t>Verifying Input</a:t>
            </a:r>
          </a:p>
        </p:txBody>
      </p:sp>
      <p:sp>
        <p:nvSpPr>
          <p:cNvPr id="891"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Exercise 3A &amp; B"/>
          <p:cNvSpPr txBox="1"/>
          <p:nvPr>
            <p:ph type="title"/>
          </p:nvPr>
        </p:nvSpPr>
        <p:spPr>
          <a:prstGeom prst="rect">
            <a:avLst/>
          </a:prstGeom>
        </p:spPr>
        <p:txBody>
          <a:bodyPr/>
          <a:lstStyle/>
          <a:p>
            <a:pPr/>
            <a:r>
              <a:t>Exercise 3A &amp; B</a:t>
            </a:r>
          </a:p>
        </p:txBody>
      </p:sp>
      <p:sp>
        <p:nvSpPr>
          <p:cNvPr id="894"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89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9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 name="Fun"/>
          <p:cNvSpPr txBox="1"/>
          <p:nvPr>
            <p:ph type="title"/>
          </p:nvPr>
        </p:nvSpPr>
        <p:spPr>
          <a:prstGeom prst="rect">
            <a:avLst/>
          </a:prstGeom>
        </p:spPr>
        <p:txBody>
          <a:bodyPr/>
          <a:lstStyle>
            <a:lvl1pPr defTabSz="742950">
              <a:defRPr sz="12600"/>
            </a:lvl1pPr>
          </a:lstStyle>
          <a:p>
            <a:pPr/>
            <a:r>
              <a:t>Fun</a:t>
            </a:r>
          </a:p>
        </p:txBody>
      </p:sp>
      <p:sp>
        <p:nvSpPr>
          <p:cNvPr id="176"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7"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Challenge Exercise 2D"/>
          <p:cNvSpPr txBox="1"/>
          <p:nvPr>
            <p:ph type="title"/>
          </p:nvPr>
        </p:nvSpPr>
        <p:spPr>
          <a:prstGeom prst="rect">
            <a:avLst/>
          </a:prstGeom>
        </p:spPr>
        <p:txBody>
          <a:bodyPr/>
          <a:lstStyle/>
          <a:p>
            <a:pPr/>
            <a:r>
              <a:t>Challenge Exercise 2D</a:t>
            </a:r>
          </a:p>
        </p:txBody>
      </p:sp>
      <p:sp>
        <p:nvSpPr>
          <p:cNvPr id="900"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90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90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901"/>
                </p:tgtEl>
              </p:cMediaNode>
            </p:video>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3"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0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90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909"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910"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90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908"/>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909"/>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91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909"/>
                </p:tgtEl>
              </p:cMediaNode>
            </p:video>
            <p:video fullScrn="0">
              <p:cMediaNode mute="0" showWhenStopped="1" numSld="1" vol="100000">
                <p:cTn id="20" fill="hold" display="0">
                  <p:stCondLst>
                    <p:cond delay="indefinite"/>
                  </p:stCondLst>
                </p:cTn>
                <p:tgtEl>
                  <p:spTgt spid="907"/>
                </p:tgtEl>
              </p:cMediaNode>
            </p:video>
            <p:video fullScrn="0">
              <p:cMediaNode mute="0" showWhenStopped="1" numSld="1" vol="100000">
                <p:cTn id="21" fill="hold" display="0">
                  <p:stCondLst>
                    <p:cond delay="indefinite"/>
                  </p:stCondLst>
                </p:cTn>
                <p:tgtEl>
                  <p:spTgt spid="908"/>
                </p:tgtEl>
              </p:cMediaNode>
            </p:video>
            <p:video fullScrn="0">
              <p:cMediaNode mute="0" showWhenStopped="1" numSld="1" vol="100000">
                <p:cTn id="22" fill="hold" display="0">
                  <p:stCondLst>
                    <p:cond delay="indefinite"/>
                  </p:stCondLst>
                </p:cTn>
                <p:tgtEl>
                  <p:spTgt spid="9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emo"/>
          <p:cNvSpPr txBox="1"/>
          <p:nvPr>
            <p:ph type="title"/>
          </p:nvPr>
        </p:nvSpPr>
        <p:spPr>
          <a:prstGeom prst="rect">
            <a:avLst/>
          </a:prstGeom>
        </p:spPr>
        <p:txBody>
          <a:bodyPr/>
          <a:lstStyle/>
          <a:p>
            <a:pPr/>
            <a:r>
              <a:t>Demo</a:t>
            </a:r>
          </a:p>
        </p:txBody>
      </p:sp>
      <p:sp>
        <p:nvSpPr>
          <p:cNvPr id="180"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ructure of Shiny Applications…"/>
          <p:cNvSpPr txBox="1"/>
          <p:nvPr>
            <p:ph type="body" idx="13"/>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83"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Exercise 1A"/>
          <p:cNvSpPr txBox="1"/>
          <p:nvPr>
            <p:ph type="title"/>
          </p:nvPr>
        </p:nvSpPr>
        <p:spPr>
          <a:prstGeom prst="rect">
            <a:avLst/>
          </a:prstGeom>
        </p:spPr>
        <p:txBody>
          <a:bodyPr/>
          <a:lstStyle/>
          <a:p>
            <a:pPr/>
            <a:r>
              <a:t>Exercise 1A</a:t>
            </a:r>
          </a:p>
        </p:txBody>
      </p:sp>
      <p:sp>
        <p:nvSpPr>
          <p:cNvPr id="186" name="Create a new Shiny app…"/>
          <p:cNvSpPr txBox="1"/>
          <p:nvPr>
            <p:ph type="body" idx="1"/>
          </p:nvPr>
        </p:nvSpPr>
        <p:spPr>
          <a:xfrm>
            <a:off x="1778000" y="2735213"/>
            <a:ext cx="20828000" cy="10151593"/>
          </a:xfrm>
          <a:prstGeom prst="rect">
            <a:avLst/>
          </a:prstGeom>
        </p:spPr>
        <p:txBody>
          <a:bodyPr/>
          <a:lstStyle/>
          <a:p>
            <a:pPr marL="781050" indent="-781050" algn="l" defTabSz="676909">
              <a:buSzPct val="125000"/>
              <a:buChar char="•"/>
              <a:defRPr sz="5904"/>
            </a:pPr>
            <a:r>
              <a:t>Create a new Shiny app</a:t>
            </a:r>
          </a:p>
          <a:p>
            <a:pPr marL="781050" indent="-781050" algn="l" defTabSz="676909">
              <a:buSzPct val="125000"/>
              <a:buChar char="•"/>
              <a:defRPr sz="5904"/>
            </a:pPr>
            <a:r>
              <a:t>File &gt; New File &gt; Shiny web app</a:t>
            </a:r>
          </a:p>
          <a:p>
            <a:pPr marL="781050" indent="-781050" algn="l" defTabSz="676909">
              <a:buSzPct val="125000"/>
              <a:buChar char="•"/>
              <a:defRPr sz="5904"/>
            </a:pPr>
            <a:r>
              <a:t>Application Type: Single file</a:t>
            </a:r>
          </a:p>
          <a:p>
            <a:pPr marL="781050" indent="-781050" algn="l" defTabSz="676909">
              <a:buSzPct val="125000"/>
              <a:buChar char="•"/>
              <a:defRPr sz="5904"/>
            </a:pPr>
            <a:r>
              <a:t>Name: exercise1</a:t>
            </a:r>
          </a:p>
          <a:p>
            <a:pPr marL="781050" indent="-781050" algn="l" defTabSz="676909">
              <a:buSzPct val="125000"/>
              <a:buChar char="•"/>
              <a:defRPr sz="5904"/>
            </a:pPr>
            <a:r>
              <a:t>Run App</a:t>
            </a:r>
          </a:p>
          <a:p>
            <a:pPr algn="l" defTabSz="676909">
              <a:defRPr sz="5904"/>
            </a:pPr>
          </a:p>
          <a:p>
            <a:pPr algn="l" defTabSz="676909">
              <a:defRPr sz="5904"/>
            </a:pPr>
            <a:r>
              <a:rPr>
                <a:solidFill>
                  <a:schemeClr val="accent6">
                    <a:hueOff val="-119728"/>
                    <a:satOff val="5580"/>
                    <a:lumOff val="-12961"/>
                  </a:schemeClr>
                </a:solidFill>
              </a:rPr>
              <a:t>BONUS</a:t>
            </a:r>
            <a:r>
              <a:t> </a:t>
            </a:r>
          </a:p>
          <a:p>
            <a:pPr algn="l" defTabSz="676909">
              <a:defRPr sz="5904"/>
            </a:pPr>
            <a:r>
              <a:t>Change the x axis label and title on the plot in </a:t>
            </a:r>
            <a:r>
              <a:rPr>
                <a:latin typeface="Monaco"/>
                <a:ea typeface="Monaco"/>
                <a:cs typeface="Monaco"/>
                <a:sym typeface="Monaco"/>
              </a:rPr>
              <a:t>hist()</a:t>
            </a:r>
            <a:endParaRPr>
              <a:latin typeface="Courier"/>
              <a:ea typeface="Courier"/>
              <a:cs typeface="Courier"/>
              <a:sym typeface="Courier"/>
            </a:endParaRPr>
          </a:p>
          <a:p>
            <a:pPr marL="781050" indent="-781050" algn="l" defTabSz="676909">
              <a:buSzPct val="50000"/>
              <a:buChar char="•"/>
              <a:defRPr sz="5904">
                <a:latin typeface="Monaco"/>
                <a:ea typeface="Monaco"/>
                <a:cs typeface="Monaco"/>
                <a:sym typeface="Monaco"/>
              </a:defRPr>
            </a:pPr>
            <a:r>
              <a:t>xlab="Minutes between Eruptions"</a:t>
            </a:r>
          </a:p>
          <a:p>
            <a:pPr marL="781050" indent="-781050" algn="l" defTabSz="676909">
              <a:buSzPct val="50000"/>
              <a:buChar char="•"/>
              <a:defRPr sz="5904">
                <a:latin typeface="Monaco"/>
                <a:ea typeface="Monaco"/>
                <a:cs typeface="Monaco"/>
                <a:sym typeface="Monaco"/>
              </a:defRPr>
            </a:pPr>
            <a:r>
              <a:t>main="Waiting Time Distribution"</a:t>
            </a:r>
          </a:p>
        </p:txBody>
      </p:sp>
      <p:pic>
        <p:nvPicPr>
          <p:cNvPr id="18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90"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95"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1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8" name="Shiny Application Structure"/>
          <p:cNvSpPr txBox="1"/>
          <p:nvPr>
            <p:ph type="body" idx="14"/>
          </p:nvPr>
        </p:nvSpPr>
        <p:spPr>
          <a:prstGeom prst="rect">
            <a:avLst/>
          </a:prstGeom>
        </p:spPr>
        <p:txBody>
          <a:bodyPr/>
          <a:lstStyle/>
          <a:p>
            <a:pPr/>
            <a:r>
              <a:t>Shiny Application Structure</a:t>
            </a:r>
          </a:p>
        </p:txBody>
      </p:sp>
      <p:sp>
        <p:nvSpPr>
          <p:cNvPr id="219"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20"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21"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6"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7"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8"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9"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34"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35"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6"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7"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8"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9"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40"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45"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6"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7"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8"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9"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0"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5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53"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3"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64"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5"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0"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7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5"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6"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7"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8"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9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9"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300"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1"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2"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3"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8"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Exercise 1B"/>
          <p:cNvSpPr txBox="1"/>
          <p:nvPr>
            <p:ph type="title"/>
          </p:nvPr>
        </p:nvSpPr>
        <p:spPr>
          <a:prstGeom prst="rect">
            <a:avLst/>
          </a:prstGeom>
        </p:spPr>
        <p:txBody>
          <a:bodyPr/>
          <a:lstStyle/>
          <a:p>
            <a:pPr/>
            <a:r>
              <a:t>Exercise 1B</a:t>
            </a:r>
          </a:p>
        </p:txBody>
      </p:sp>
      <p:sp>
        <p:nvSpPr>
          <p:cNvPr id="311" name="Using the app you created in the first exercise :…"/>
          <p:cNvSpPr txBox="1"/>
          <p:nvPr>
            <p:ph type="body" idx="1"/>
          </p:nvPr>
        </p:nvSpPr>
        <p:spPr>
          <a:xfrm>
            <a:off x="1778000" y="3363638"/>
            <a:ext cx="20828000" cy="9544045"/>
          </a:xfrm>
          <a:prstGeom prst="rect">
            <a:avLst/>
          </a:prstGeom>
        </p:spPr>
        <p:txBody>
          <a:bodyPr/>
          <a:lstStyle/>
          <a:p>
            <a:pPr algn="l" defTabSz="627379">
              <a:spcBef>
                <a:spcPts val="2200"/>
              </a:spcBef>
              <a:defRPr sz="5472"/>
            </a:pPr>
            <a:r>
              <a:t>Using the app you created in the first exercise :</a:t>
            </a:r>
          </a:p>
          <a:p>
            <a:pPr algn="l" defTabSz="627379">
              <a:defRPr sz="5472"/>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694944" algn="l" defTabSz="627379">
              <a:spcBef>
                <a:spcPts val="2200"/>
              </a:spcBef>
              <a:defRPr sz="5472"/>
            </a:pPr>
            <a:r>
              <a:t>&gt; Run app to see changes</a:t>
            </a:r>
          </a:p>
          <a:p>
            <a:pPr algn="l" defTabSz="627379">
              <a:defRPr sz="5472"/>
            </a:pPr>
            <a:r>
              <a:t>2. Change the </a:t>
            </a:r>
            <a:r>
              <a:rPr>
                <a:latin typeface="Monaco"/>
                <a:ea typeface="Monaco"/>
                <a:cs typeface="Monaco"/>
                <a:sym typeface="Monaco"/>
              </a:rPr>
              <a:t>sidebarPanel</a:t>
            </a:r>
            <a:r>
              <a:t> to </a:t>
            </a:r>
            <a:r>
              <a:rPr>
                <a:latin typeface="Monaco"/>
                <a:ea typeface="Monaco"/>
                <a:cs typeface="Monaco"/>
                <a:sym typeface="Monaco"/>
              </a:rPr>
              <a:t>inputPanel</a:t>
            </a:r>
          </a:p>
          <a:p>
            <a:pPr lvl="4" indent="694944" algn="l" defTabSz="627379">
              <a:spcBef>
                <a:spcPts val="2200"/>
              </a:spcBef>
              <a:defRPr sz="5472"/>
            </a:pPr>
            <a:r>
              <a:t>&gt; Run/Reload app to see changes</a:t>
            </a:r>
          </a:p>
          <a:p>
            <a:pPr algn="l" defTabSz="627379">
              <a:defRPr sz="5472"/>
            </a:pPr>
            <a:r>
              <a:t>3. Between the </a:t>
            </a:r>
            <a:r>
              <a:rPr>
                <a:latin typeface="Monaco"/>
                <a:ea typeface="Monaco"/>
                <a:cs typeface="Monaco"/>
                <a:sym typeface="Monaco"/>
              </a:rPr>
              <a:t>inputPanel</a:t>
            </a:r>
            <a:r>
              <a:t> and the </a:t>
            </a:r>
            <a:r>
              <a:rPr>
                <a:latin typeface="Monaco"/>
                <a:ea typeface="Monaco"/>
                <a:cs typeface="Monaco"/>
                <a:sym typeface="Monaco"/>
              </a:rPr>
              <a:t>mainPanel</a:t>
            </a:r>
            <a:r>
              <a:t>, </a:t>
            </a:r>
          </a:p>
          <a:p>
            <a:pPr lvl="4" indent="694944" algn="l" defTabSz="627379">
              <a:defRPr sz="5472"/>
            </a:pPr>
            <a:r>
              <a:t>insert a </a:t>
            </a:r>
            <a:r>
              <a:rPr>
                <a:latin typeface="Monaco"/>
                <a:ea typeface="Monaco"/>
                <a:cs typeface="Monaco"/>
                <a:sym typeface="Monaco"/>
              </a:rPr>
              <a:t>headerPanel("The Plot")</a:t>
            </a:r>
            <a:r>
              <a:t>.  Remember the comma.</a:t>
            </a:r>
          </a:p>
          <a:p>
            <a:pPr lvl="4" indent="694944" algn="l" defTabSz="627379">
              <a:defRPr sz="5472"/>
            </a:pPr>
            <a:r>
              <a:t>&gt; Run/Reload app to see changes</a:t>
            </a:r>
          </a:p>
        </p:txBody>
      </p:sp>
      <p:pic>
        <p:nvPicPr>
          <p:cNvPr id="31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inputPanel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21"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25" name="Group"/>
          <p:cNvGrpSpPr/>
          <p:nvPr/>
        </p:nvGrpSpPr>
        <p:grpSpPr>
          <a:xfrm>
            <a:off x="9129278" y="2937829"/>
            <a:ext cx="13500419" cy="2176382"/>
            <a:chOff x="0" y="0"/>
            <a:chExt cx="13500417" cy="2176380"/>
          </a:xfrm>
        </p:grpSpPr>
        <p:sp>
          <p:nvSpPr>
            <p:cNvPr id="322"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3"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4"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8"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1"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32"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33"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2"/>
      <p:bldP build="whole" bldLvl="1" animBg="1" rev="0" advAuto="0" spid="332"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6"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extLst/>
          </a:blip>
          <a:stretch>
            <a:fillRect/>
          </a:stretch>
        </p:blipFill>
        <p:spPr>
          <a:xfrm>
            <a:off x="5305314" y="1035059"/>
            <a:ext cx="13773372" cy="2932734"/>
          </a:xfrm>
          <a:prstGeom prst="rect">
            <a:avLst/>
          </a:prstGeom>
          <a:ln w="12700">
            <a:miter lim="400000"/>
          </a:ln>
        </p:spPr>
      </p:pic>
      <p:sp>
        <p:nvSpPr>
          <p:cNvPr id="339" name="radioButtons(inputId = &quot;choices&quot;,…"/>
          <p:cNvSpPr txBox="1"/>
          <p:nvPr/>
        </p:nvSpPr>
        <p:spPr>
          <a:xfrm>
            <a:off x="4277902" y="5728683"/>
            <a:ext cx="17749879" cy="598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radioButtons(inputId = "choices",</a:t>
            </a:r>
          </a:p>
          <a:p>
            <a:pPr algn="l">
              <a:defRPr b="0" sz="5800">
                <a:solidFill>
                  <a:srgbClr val="000000"/>
                </a:solidFill>
                <a:latin typeface="Monaco"/>
                <a:ea typeface="Monaco"/>
                <a:cs typeface="Monaco"/>
                <a:sym typeface="Monaco"/>
              </a:defRPr>
            </a:pPr>
            <a:r>
              <a:t>             label = "Choose One:",</a:t>
            </a:r>
          </a:p>
          <a:p>
            <a:pPr algn="l">
              <a:defRPr b="0" sz="5800">
                <a:solidFill>
                  <a:srgbClr val="000000"/>
                </a:solidFill>
                <a:latin typeface="Monaco"/>
                <a:ea typeface="Monaco"/>
                <a:cs typeface="Monaco"/>
                <a:sym typeface="Monaco"/>
              </a:defRPr>
            </a:pPr>
            <a:r>
              <a:t>             choices=c("Choice A",</a:t>
            </a:r>
          </a:p>
          <a:p>
            <a:pPr algn="l">
              <a:defRPr b="0" sz="5800">
                <a:solidFill>
                  <a:srgbClr val="000000"/>
                </a:solidFill>
                <a:latin typeface="Monaco"/>
                <a:ea typeface="Monaco"/>
                <a:cs typeface="Monaco"/>
                <a:sym typeface="Monaco"/>
              </a:defRPr>
            </a:pPr>
            <a:r>
              <a:t>                       "Choice B",</a:t>
            </a:r>
          </a:p>
          <a:p>
            <a:pPr algn="l">
              <a:defRPr b="0" sz="5800">
                <a:solidFill>
                  <a:srgbClr val="000000"/>
                </a:solidFill>
                <a:latin typeface="Monaco"/>
                <a:ea typeface="Monaco"/>
                <a:cs typeface="Monaco"/>
                <a:sym typeface="Monaco"/>
              </a:defRPr>
            </a:pPr>
            <a:r>
              <a:t>                       "Choice C")</a:t>
            </a:r>
          </a:p>
          <a:p>
            <a:pPr algn="l">
              <a:defRPr b="0" sz="58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nputId…"/>
          <p:cNvSpPr txBox="1"/>
          <p:nvPr>
            <p:ph type="body" idx="13"/>
          </p:nvPr>
        </p:nvSpPr>
        <p:spPr>
          <a:xfrm>
            <a:off x="752803" y="1504949"/>
            <a:ext cx="22991809" cy="1038860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inputId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get</a:t>
            </a:r>
            <a:r>
              <a:t> the value </a:t>
            </a:r>
          </a:p>
          <a:p>
            <a:pPr>
              <a:buClr>
                <a:schemeClr val="accent1">
                  <a:lumOff val="13529"/>
                </a:schemeClr>
              </a:buClr>
              <a:defRPr sz="10000">
                <a:solidFill>
                  <a:srgbClr val="A9A9A9"/>
                </a:solidFill>
                <a:latin typeface="+mn-lt"/>
                <a:ea typeface="+mn-ea"/>
                <a:cs typeface="+mn-cs"/>
                <a:sym typeface="Open Sans Condensed Bold"/>
              </a:defRPr>
            </a:pPr>
            <a:r>
              <a:t>of the input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10000">
                <a:latin typeface="Monaco"/>
                <a:ea typeface="Monaco"/>
                <a:cs typeface="Monaco"/>
                <a:sym typeface="Monaco"/>
              </a:defRPr>
            </a:pPr>
            <a:r>
              <a:t>inputId="bins"      input$bins</a:t>
            </a:r>
          </a:p>
        </p:txBody>
      </p:sp>
      <p:sp>
        <p:nvSpPr>
          <p:cNvPr id="342" name="Arrow"/>
          <p:cNvSpPr/>
          <p:nvPr/>
        </p:nvSpPr>
        <p:spPr>
          <a:xfrm>
            <a:off x="12553133" y="8527757"/>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45"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49" name="Group"/>
          <p:cNvGrpSpPr/>
          <p:nvPr/>
        </p:nvGrpSpPr>
        <p:grpSpPr>
          <a:xfrm>
            <a:off x="342042" y="9226340"/>
            <a:ext cx="12358427" cy="4288243"/>
            <a:chOff x="0" y="0"/>
            <a:chExt cx="12358426" cy="4288241"/>
          </a:xfrm>
        </p:grpSpPr>
        <p:sp>
          <p:nvSpPr>
            <p:cNvPr id="346"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7"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8"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54"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7"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58"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61" name="plotOutput(outputId=&quot;distPlot&quot;)"/>
          <p:cNvSpPr txBox="1"/>
          <p:nvPr/>
        </p:nvSpPr>
        <p:spPr>
          <a:xfrm>
            <a:off x="5509662" y="8595145"/>
            <a:ext cx="17749879" cy="1030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plotOutput(outputId="distPlot")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outputId…"/>
          <p:cNvSpPr txBox="1"/>
          <p:nvPr>
            <p:ph type="body" idx="13"/>
          </p:nvPr>
        </p:nvSpPr>
        <p:spPr>
          <a:xfrm>
            <a:off x="752803" y="1504949"/>
            <a:ext cx="22991809" cy="957691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outputId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set</a:t>
            </a:r>
            <a:r>
              <a:t> the value </a:t>
            </a:r>
          </a:p>
          <a:p>
            <a:pPr>
              <a:buClr>
                <a:schemeClr val="accent1">
                  <a:lumOff val="13529"/>
                </a:schemeClr>
              </a:buClr>
              <a:defRPr sz="10000">
                <a:solidFill>
                  <a:srgbClr val="A9A9A9"/>
                </a:solidFill>
                <a:latin typeface="+mn-lt"/>
                <a:ea typeface="+mn-ea"/>
                <a:cs typeface="+mn-cs"/>
                <a:sym typeface="Open Sans Condensed Bold"/>
              </a:defRPr>
            </a:pPr>
            <a:r>
              <a:t>of the output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7500">
                <a:latin typeface="Monaco"/>
                <a:ea typeface="Monaco"/>
                <a:cs typeface="Monaco"/>
                <a:sym typeface="Monaco"/>
              </a:defRPr>
            </a:pPr>
            <a:r>
              <a:t>outputId="distPlot"      output$distPlot</a:t>
            </a:r>
          </a:p>
        </p:txBody>
      </p:sp>
      <p:sp>
        <p:nvSpPr>
          <p:cNvPr id="364" name="Arrow"/>
          <p:cNvSpPr/>
          <p:nvPr/>
        </p:nvSpPr>
        <p:spPr>
          <a:xfrm>
            <a:off x="12067837" y="8323422"/>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iny makes two list-like objects:…"/>
          <p:cNvSpPr txBox="1"/>
          <p:nvPr>
            <p:ph type="body" idx="13"/>
          </p:nvPr>
        </p:nvSpPr>
        <p:spPr>
          <a:xfrm>
            <a:off x="752803" y="1504949"/>
            <a:ext cx="22991809" cy="9220400"/>
          </a:xfrm>
          <a:prstGeom prst="rect">
            <a:avLst/>
          </a:prstGeom>
        </p:spPr>
        <p:txBody>
          <a:bodyPr/>
          <a:lstStyle/>
          <a:p>
            <a:pPr>
              <a:buClr>
                <a:schemeClr val="accent1">
                  <a:lumOff val="13529"/>
                </a:schemeClr>
              </a:buClr>
              <a:defRPr sz="13300">
                <a:latin typeface="+mn-lt"/>
                <a:ea typeface="+mn-ea"/>
                <a:cs typeface="+mn-cs"/>
                <a:sym typeface="Open Sans Condensed Bold"/>
              </a:defRPr>
            </a:pPr>
            <a:r>
              <a:t>Shiny makes two list-like objects: </a:t>
            </a:r>
          </a:p>
          <a:p>
            <a:pPr>
              <a:buClr>
                <a:schemeClr val="accent1">
                  <a:lumOff val="13529"/>
                </a:schemeClr>
              </a:buClr>
              <a:defRPr sz="100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input</a:t>
            </a:r>
            <a:r>
              <a:t>: all inputs, named by </a:t>
            </a:r>
            <a:r>
              <a:rPr>
                <a:latin typeface="Monaco"/>
                <a:ea typeface="Monaco"/>
                <a:cs typeface="Monaco"/>
                <a:sym typeface="Monaco"/>
              </a:rPr>
              <a:t>inputIds</a:t>
            </a:r>
            <a:endParaRPr>
              <a:latin typeface="Monaco"/>
              <a:ea typeface="Monaco"/>
              <a:cs typeface="Monaco"/>
              <a:sym typeface="Monaco"/>
            </a:endParaRPr>
          </a:p>
          <a:p>
            <a:pPr>
              <a:buClr>
                <a:schemeClr val="accent1">
                  <a:lumOff val="13529"/>
                </a:schemeClr>
              </a:buClr>
              <a:defRPr sz="96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output</a:t>
            </a:r>
            <a:r>
              <a:t>: all outputs, named by </a:t>
            </a:r>
            <a:r>
              <a:rPr>
                <a:latin typeface="Monaco"/>
                <a:ea typeface="Monaco"/>
                <a:cs typeface="Monaco"/>
                <a:sym typeface="Monaco"/>
              </a:rPr>
              <a:t>outputIds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6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1"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2"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3"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Exercise 1C"/>
          <p:cNvSpPr txBox="1"/>
          <p:nvPr>
            <p:ph type="title"/>
          </p:nvPr>
        </p:nvSpPr>
        <p:spPr>
          <a:prstGeom prst="rect">
            <a:avLst/>
          </a:prstGeom>
        </p:spPr>
        <p:txBody>
          <a:bodyPr/>
          <a:lstStyle/>
          <a:p>
            <a:pPr/>
            <a:r>
              <a:t>Exercise 1C</a:t>
            </a:r>
          </a:p>
        </p:txBody>
      </p:sp>
      <p:sp>
        <p:nvSpPr>
          <p:cNvPr id="378"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11809">
              <a:spcBef>
                <a:spcPts val="1800"/>
              </a:spcBef>
              <a:defRPr sz="4402"/>
            </a:pPr>
            <a:r>
              <a:t>Create a new Shiny app, as you did in Exercise 1A, or work from the previous file</a:t>
            </a:r>
          </a:p>
          <a:p>
            <a:pPr algn="l" defTabSz="511809">
              <a:defRPr sz="4402"/>
            </a:pPr>
          </a:p>
          <a:p>
            <a:pPr algn="l" defTabSz="511809">
              <a:spcBef>
                <a:spcPts val="1600"/>
              </a:spcBef>
              <a:defRPr sz="4402"/>
            </a:pPr>
            <a:r>
              <a:t>To the </a:t>
            </a:r>
            <a:r>
              <a:rPr>
                <a:latin typeface="Monaco"/>
                <a:ea typeface="Monaco"/>
                <a:cs typeface="Monaco"/>
                <a:sym typeface="Monaco"/>
              </a:rPr>
              <a:t>sidebarPanel</a:t>
            </a:r>
            <a:r>
              <a:t> (or </a:t>
            </a:r>
            <a:r>
              <a:rPr>
                <a:latin typeface="Monaco"/>
                <a:ea typeface="Monaco"/>
                <a:cs typeface="Monaco"/>
                <a:sym typeface="Monaco"/>
              </a:rPr>
              <a:t>inputPanel</a:t>
            </a:r>
            <a:r>
              <a:t> if you changed it last exercise), add a </a:t>
            </a:r>
            <a:r>
              <a:rPr>
                <a:latin typeface="Monaco"/>
                <a:ea typeface="Monaco"/>
                <a:cs typeface="Monaco"/>
                <a:sym typeface="Monaco"/>
              </a:rPr>
              <a:t>radioButtons</a:t>
            </a:r>
            <a:r>
              <a:t> input after the </a:t>
            </a:r>
            <a:r>
              <a:rPr>
                <a:latin typeface="Monaco"/>
                <a:ea typeface="Monaco"/>
                <a:cs typeface="Monaco"/>
                <a:sym typeface="Monaco"/>
              </a:rPr>
              <a:t>sliderInput</a:t>
            </a:r>
            <a:r>
              <a:t> with </a:t>
            </a:r>
          </a:p>
          <a:p>
            <a:pPr marL="582347" indent="-582347" algn="l" defTabSz="511809">
              <a:spcBef>
                <a:spcPts val="1600"/>
              </a:spcBef>
              <a:buSzPct val="100000"/>
              <a:buChar char="•"/>
              <a:defRPr sz="4402">
                <a:latin typeface="Monaco"/>
                <a:ea typeface="Monaco"/>
                <a:cs typeface="Monaco"/>
                <a:sym typeface="Monaco"/>
              </a:defRPr>
            </a:pPr>
            <a:r>
              <a:t>inputId="color"</a:t>
            </a:r>
          </a:p>
          <a:p>
            <a:pPr marL="582347" indent="-582347" algn="l" defTabSz="511809">
              <a:spcBef>
                <a:spcPts val="1600"/>
              </a:spcBef>
              <a:buSzPct val="100000"/>
              <a:buChar char="•"/>
              <a:defRPr sz="4402">
                <a:latin typeface="Monaco"/>
                <a:ea typeface="Monaco"/>
                <a:cs typeface="Monaco"/>
                <a:sym typeface="Monaco"/>
              </a:defRPr>
            </a:pPr>
            <a:r>
              <a:t>label="Bar Color"</a:t>
            </a:r>
          </a:p>
          <a:p>
            <a:pPr marL="582347" indent="-582347" algn="l" defTabSz="511809">
              <a:spcBef>
                <a:spcPts val="1600"/>
              </a:spcBef>
              <a:buSzPct val="100000"/>
              <a:buChar char="•"/>
              <a:defRPr sz="4402">
                <a:latin typeface="Monaco"/>
                <a:ea typeface="Monaco"/>
                <a:cs typeface="Monaco"/>
                <a:sym typeface="Monaco"/>
              </a:defRPr>
            </a:pPr>
            <a:r>
              <a:t>choices=c("red","blue","green")</a:t>
            </a:r>
          </a:p>
          <a:p>
            <a:pPr algn="l" defTabSz="511809">
              <a:defRPr sz="4402"/>
            </a:pPr>
            <a:endParaRPr>
              <a:latin typeface="Monaco"/>
              <a:ea typeface="Monaco"/>
              <a:cs typeface="Monaco"/>
              <a:sym typeface="Monaco"/>
            </a:endParaRPr>
          </a:p>
          <a:p>
            <a:pPr algn="l" defTabSz="511809">
              <a:spcBef>
                <a:spcPts val="1600"/>
              </a:spcBef>
              <a:defRPr sz="4402"/>
            </a:pPr>
            <a:r>
              <a:t>Run the app to make sure there aren't any errors.  Note: the radio input won't have an effect yet.</a:t>
            </a:r>
          </a:p>
        </p:txBody>
      </p:sp>
      <p:pic>
        <p:nvPicPr>
          <p:cNvPr id="37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3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9"/>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8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86"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89"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393" name="Group"/>
          <p:cNvGrpSpPr/>
          <p:nvPr/>
        </p:nvGrpSpPr>
        <p:grpSpPr>
          <a:xfrm>
            <a:off x="9053893" y="518079"/>
            <a:ext cx="13919311" cy="2786050"/>
            <a:chOff x="0" y="0"/>
            <a:chExt cx="13919310" cy="2786049"/>
          </a:xfrm>
        </p:grpSpPr>
        <p:sp>
          <p:nvSpPr>
            <p:cNvPr id="390" name="Oval"/>
            <p:cNvSpPr/>
            <p:nvPr/>
          </p:nvSpPr>
          <p:spPr>
            <a:xfrm>
              <a:off x="0" y="1516049"/>
              <a:ext cx="5056487" cy="1270001"/>
            </a:xfrm>
            <a:prstGeom prst="ellipse">
              <a:avLst/>
            </a:prstGeom>
            <a:noFill/>
            <a:ln w="762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1" name="Line"/>
            <p:cNvSpPr/>
            <p:nvPr/>
          </p:nvSpPr>
          <p:spPr>
            <a:xfrm flipV="1">
              <a:off x="4515605" y="733774"/>
              <a:ext cx="4197753" cy="1021652"/>
            </a:xfrm>
            <a:prstGeom prst="line">
              <a:avLst/>
            </a:prstGeom>
            <a:noFill/>
            <a:ln w="1143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2" name="Shiny supplies…"/>
            <p:cNvSpPr txBox="1"/>
            <p:nvPr/>
          </p:nvSpPr>
          <p:spPr>
            <a:xfrm>
              <a:off x="8926740" y="-1"/>
              <a:ext cx="4992571" cy="248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6900">
                  <a:solidFill>
                    <a:schemeClr val="accent6"/>
                  </a:solidFill>
                  <a:latin typeface="+mj-lt"/>
                  <a:ea typeface="+mj-ea"/>
                  <a:cs typeface="+mj-cs"/>
                  <a:sym typeface="Open Sans Condensed Light"/>
                </a:defRPr>
              </a:pPr>
              <a:r>
                <a:t>Shiny supplies </a:t>
              </a:r>
            </a:p>
            <a:p>
              <a:pPr algn="l">
                <a:defRPr b="0" sz="6900">
                  <a:solidFill>
                    <a:schemeClr val="accent6"/>
                  </a:solidFill>
                  <a:latin typeface="+mj-lt"/>
                  <a:ea typeface="+mj-ea"/>
                  <a:cs typeface="+mj-cs"/>
                  <a:sym typeface="Open Sans Condensed Light"/>
                </a:defRPr>
              </a:pPr>
              <a:r>
                <a:t>these from the UI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401" name="Group"/>
          <p:cNvGrpSpPr/>
          <p:nvPr/>
        </p:nvGrpSpPr>
        <p:grpSpPr>
          <a:xfrm>
            <a:off x="3079867" y="2047464"/>
            <a:ext cx="11382749" cy="2763540"/>
            <a:chOff x="0" y="0"/>
            <a:chExt cx="11382747" cy="2763538"/>
          </a:xfrm>
        </p:grpSpPr>
        <p:sp>
          <p:nvSpPr>
            <p:cNvPr id="398" name="Line"/>
            <p:cNvSpPr/>
            <p:nvPr/>
          </p:nvSpPr>
          <p:spPr>
            <a:xfrm flipV="1">
              <a:off x="2815941" y="1122669"/>
              <a:ext cx="5786084" cy="535031"/>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9" name="Oval"/>
            <p:cNvSpPr/>
            <p:nvPr/>
          </p:nvSpPr>
          <p:spPr>
            <a:xfrm>
              <a:off x="8046925" y="0"/>
              <a:ext cx="3335823"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0" name="Oval"/>
            <p:cNvSpPr/>
            <p:nvPr/>
          </p:nvSpPr>
          <p:spPr>
            <a:xfrm>
              <a:off x="0" y="1493538"/>
              <a:ext cx="3335822"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1"/>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09" name="Group"/>
          <p:cNvGrpSpPr/>
          <p:nvPr/>
        </p:nvGrpSpPr>
        <p:grpSpPr>
          <a:xfrm>
            <a:off x="1499275" y="4485925"/>
            <a:ext cx="8244772" cy="5297527"/>
            <a:chOff x="0" y="0"/>
            <a:chExt cx="8244770" cy="5297526"/>
          </a:xfrm>
        </p:grpSpPr>
        <p:sp>
          <p:nvSpPr>
            <p:cNvPr id="406"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7"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8"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chemeClr val="accent3"/>
                </a:solidFill>
              </a:rPr>
              <a: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3"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4" name="Oval"/>
          <p:cNvSpPr/>
          <p:nvPr/>
        </p:nvSpPr>
        <p:spPr>
          <a:xfrm>
            <a:off x="9491583" y="3462213"/>
            <a:ext cx="4761168" cy="1517932"/>
          </a:xfrm>
          <a:prstGeom prst="ellipse">
            <a:avLst/>
          </a:prstGeom>
          <a:ln w="1270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419"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424" name="Group"/>
          <p:cNvGrpSpPr/>
          <p:nvPr/>
        </p:nvGrpSpPr>
        <p:grpSpPr>
          <a:xfrm>
            <a:off x="6868761" y="3192336"/>
            <a:ext cx="9887290" cy="8391329"/>
            <a:chOff x="0" y="0"/>
            <a:chExt cx="9887288" cy="8391328"/>
          </a:xfrm>
        </p:grpSpPr>
        <p:sp>
          <p:nvSpPr>
            <p:cNvPr id="422"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23"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lvl="3"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8"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9"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0"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 grpId="2"/>
      <p:bldP build="whole" bldLvl="1" animBg="1" rev="0" advAuto="0" spid="429"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5"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1"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2"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lvl="8"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lvl="8"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9"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0"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1"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2"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3"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7"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9"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ui &lt;- fluidPage(…"/>
          <p:cNvSpPr txBox="1"/>
          <p:nvPr>
            <p:ph type="body" idx="13"/>
          </p:nvPr>
        </p:nvSpPr>
        <p:spPr>
          <a:xfrm>
            <a:off x="1180111" y="3630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67" name="Group"/>
          <p:cNvGrpSpPr/>
          <p:nvPr/>
        </p:nvGrpSpPr>
        <p:grpSpPr>
          <a:xfrm>
            <a:off x="5868921" y="2705427"/>
            <a:ext cx="11657409" cy="8457452"/>
            <a:chOff x="0" y="0"/>
            <a:chExt cx="11657407" cy="8457450"/>
          </a:xfrm>
        </p:grpSpPr>
        <p:sp>
          <p:nvSpPr>
            <p:cNvPr id="464"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5"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6"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Exercise 1D"/>
          <p:cNvSpPr txBox="1"/>
          <p:nvPr>
            <p:ph type="title"/>
          </p:nvPr>
        </p:nvSpPr>
        <p:spPr>
          <a:prstGeom prst="rect">
            <a:avLst/>
          </a:prstGeom>
        </p:spPr>
        <p:txBody>
          <a:bodyPr/>
          <a:lstStyle/>
          <a:p>
            <a:pPr/>
            <a:r>
              <a:t>Exercise 1D</a:t>
            </a:r>
          </a:p>
        </p:txBody>
      </p:sp>
      <p:sp>
        <p:nvSpPr>
          <p:cNvPr id="470" name="Using the app you created in Exercise 1C (with the color radioButtons), or exercises/exercise1/answer1c.R:…"/>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 or exercises/exercise1/answer1c.R:</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7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7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1"/>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a:t>
            </a:r>
            <a:r>
              <a:t>col = 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77"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78"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3"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8"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1"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Exercise 2A &amp; B"/>
          <p:cNvSpPr txBox="1"/>
          <p:nvPr>
            <p:ph type="title"/>
          </p:nvPr>
        </p:nvSpPr>
        <p:spPr>
          <a:prstGeom prst="rect">
            <a:avLst/>
          </a:prstGeom>
        </p:spPr>
        <p:txBody>
          <a:bodyPr/>
          <a:lstStyle/>
          <a:p>
            <a:pPr/>
            <a:r>
              <a:t>Exercise 2A &amp; B</a:t>
            </a:r>
          </a:p>
        </p:txBody>
      </p:sp>
      <p:sp>
        <p:nvSpPr>
          <p:cNvPr id="494" name="exercises/exercise2/app.R…"/>
          <p:cNvSpPr txBox="1"/>
          <p:nvPr>
            <p:ph type="body" idx="1"/>
          </p:nvPr>
        </p:nvSpPr>
        <p:spPr>
          <a:xfrm>
            <a:off x="1288727" y="3000499"/>
            <a:ext cx="22407895" cy="10102378"/>
          </a:xfrm>
          <a:prstGeom prst="rect">
            <a:avLst/>
          </a:prstGeom>
        </p:spPr>
        <p:txBody>
          <a:bodyPr anchor="t"/>
          <a:lstStyle/>
          <a:p>
            <a:pPr algn="l" defTabSz="520065">
              <a:defRPr sz="4536"/>
            </a:pPr>
            <a:r>
              <a:t>exercises/exercise2/app.R</a:t>
            </a:r>
          </a:p>
          <a:p>
            <a:pPr algn="l" defTabSz="520065">
              <a:defRPr sz="4536"/>
            </a:pPr>
          </a:p>
          <a:p>
            <a:pPr algn="l" defTabSz="520065">
              <a:defRPr sz="4536"/>
            </a:pPr>
            <a:r>
              <a:rPr>
                <a:solidFill>
                  <a:schemeClr val="accent6"/>
                </a:solidFill>
              </a:rPr>
              <a:t>A: </a:t>
            </a:r>
            <a:r>
              <a:t>The code contains 3 errors — try to fix them and get the code to run.  Hint: check that names match between UI and server sections, look for missing commas.</a:t>
            </a:r>
          </a:p>
          <a:p>
            <a:pPr algn="l" defTabSz="520065">
              <a:defRPr sz="4536"/>
            </a:pPr>
          </a:p>
          <a:p>
            <a:pPr algn="l" defTabSz="520065">
              <a:spcBef>
                <a:spcPts val="2200"/>
              </a:spcBef>
              <a:defRPr sz="4536"/>
            </a:pPr>
            <a:r>
              <a:rPr>
                <a:solidFill>
                  <a:schemeClr val="accent6"/>
                </a:solidFill>
              </a:rPr>
              <a:t>B (challenge if time): </a:t>
            </a:r>
            <a:r>
              <a:t>Fill in the code to render a DataTable of the entire data set.</a:t>
            </a:r>
          </a:p>
          <a:p>
            <a:pPr lvl="1" marL="1000125" indent="-600075" algn="l" defTabSz="520065">
              <a:spcBef>
                <a:spcPts val="900"/>
              </a:spcBef>
              <a:buSzPct val="125000"/>
              <a:buChar char="•"/>
              <a:defRPr sz="4536"/>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00125" indent="-600075" algn="l" defTabSz="520065">
              <a:spcBef>
                <a:spcPts val="900"/>
              </a:spcBef>
              <a:buSzPct val="125000"/>
              <a:buChar char="•"/>
              <a:defRPr sz="4536"/>
            </a:pPr>
            <a:r>
              <a:t>Using the cheat sheet, what is the render function for a DataTable that goes with </a:t>
            </a:r>
            <a:r>
              <a:rPr>
                <a:latin typeface="Monaco"/>
                <a:ea typeface="Monaco"/>
                <a:cs typeface="Monaco"/>
                <a:sym typeface="Monaco"/>
              </a:rPr>
              <a:t>dataTableOutput</a:t>
            </a:r>
            <a:r>
              <a:t>?</a:t>
            </a:r>
          </a:p>
          <a:p>
            <a:pPr lvl="1" marL="1000125" indent="-600075" algn="l" defTabSz="520065">
              <a:spcBef>
                <a:spcPts val="900"/>
              </a:spcBef>
              <a:buSzPct val="125000"/>
              <a:buChar char="•"/>
              <a:defRPr sz="4536"/>
            </a:pPr>
            <a:r>
              <a:t>The only expr you need for the render function is the name of the data frame.   To find this, look at the top of the file for the line where the csv is imported.</a:t>
            </a:r>
          </a:p>
        </p:txBody>
      </p:sp>
      <p:pic>
        <p:nvPicPr>
          <p:cNvPr id="495"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0000000" fill="hold"/>
                                        <p:tgtEl>
                                          <p:spTgt spid="4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5"/>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shinyApp(ui = ui, server = server)</a:t>
            </a:r>
          </a:p>
        </p:txBody>
      </p:sp>
      <p:sp>
        <p:nvSpPr>
          <p:cNvPr id="500"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1"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2"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output$datatable1 &lt;- DT::renderDataTable(africadata)"/>
          <p:cNvSpPr txBox="1"/>
          <p:nvPr>
            <p:ph type="body" idx="13"/>
          </p:nvPr>
        </p:nvSpPr>
        <p:spPr>
          <a:xfrm>
            <a:off x="1167411" y="6366460"/>
            <a:ext cx="22049177" cy="983079"/>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5500">
                <a:solidFill>
                  <a:srgbClr val="000000"/>
                </a:solidFill>
                <a:latin typeface="Monaco"/>
                <a:ea typeface="Monaco"/>
                <a:cs typeface="Monaco"/>
                <a:sym typeface="Monaco"/>
              </a:defRPr>
            </a:lvl1pPr>
          </a:lstStyle>
          <a:p>
            <a:pPr/>
            <a:r>
              <a:t>output$datatable1 &lt;- DT::renderDataTable(africadata)</a:t>
            </a:r>
          </a:p>
        </p:txBody>
      </p:sp>
      <p:sp>
        <p:nvSpPr>
          <p:cNvPr id="507" name="From above, after library imports:…"/>
          <p:cNvSpPr txBox="1"/>
          <p:nvPr/>
        </p:nvSpPr>
        <p:spPr>
          <a:xfrm>
            <a:off x="3881776" y="10237186"/>
            <a:ext cx="20978405" cy="226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africadata &lt;- read_csv("africadata.csv")</a:t>
            </a:r>
            <a:r>
              <a:t> </a:t>
            </a:r>
          </a:p>
        </p:txBody>
      </p:sp>
      <p:sp>
        <p:nvSpPr>
          <p:cNvPr id="508" name="Line"/>
          <p:cNvSpPr/>
          <p:nvPr/>
        </p:nvSpPr>
        <p:spPr>
          <a:xfrm>
            <a:off x="6470945" y="7688833"/>
            <a:ext cx="14901195" cy="3594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511" name="Group"/>
          <p:cNvGrpSpPr/>
          <p:nvPr/>
        </p:nvGrpSpPr>
        <p:grpSpPr>
          <a:xfrm>
            <a:off x="1493715" y="911431"/>
            <a:ext cx="16156540" cy="5321646"/>
            <a:chOff x="0" y="0"/>
            <a:chExt cx="16156539" cy="5321644"/>
          </a:xfrm>
        </p:grpSpPr>
        <p:sp>
          <p:nvSpPr>
            <p:cNvPr id="509"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510"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Exercise 2"/>
          <p:cNvSpPr txBox="1"/>
          <p:nvPr>
            <p:ph type="title"/>
          </p:nvPr>
        </p:nvSpPr>
        <p:spPr>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africadata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16" name="Rectangle"/>
          <p:cNvSpPr/>
          <p:nvPr/>
        </p:nvSpPr>
        <p:spPr>
          <a:xfrm>
            <a:off x="981944" y="2084502"/>
            <a:ext cx="10790716" cy="1176813"/>
          </a:xfrm>
          <a:prstGeom prst="rect">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19" name="Line"/>
          <p:cNvSpPr/>
          <p:nvPr/>
        </p:nvSpPr>
        <p:spPr>
          <a:xfrm flipV="1">
            <a:off x="1276263" y="11467830"/>
            <a:ext cx="1" cy="1422206"/>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0" name="Line"/>
          <p:cNvSpPr/>
          <p:nvPr/>
        </p:nvSpPr>
        <p:spPr>
          <a:xfrm flipV="1">
            <a:off x="1276263" y="4757951"/>
            <a:ext cx="1" cy="6543031"/>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1" name="Line"/>
          <p:cNvSpPr/>
          <p:nvPr/>
        </p:nvSpPr>
        <p:spPr>
          <a:xfrm flipV="1">
            <a:off x="1276263" y="405880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2" name="Oval"/>
          <p:cNvSpPr/>
          <p:nvPr/>
        </p:nvSpPr>
        <p:spPr>
          <a:xfrm>
            <a:off x="8057760" y="5510620"/>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3" name="Line"/>
          <p:cNvSpPr/>
          <p:nvPr/>
        </p:nvSpPr>
        <p:spPr>
          <a:xfrm flipV="1">
            <a:off x="9917007" y="4751093"/>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4" name="input$yval"/>
          <p:cNvSpPr txBox="1"/>
          <p:nvPr/>
        </p:nvSpPr>
        <p:spPr>
          <a:xfrm>
            <a:off x="14404768" y="4127123"/>
            <a:ext cx="5372957"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input$yval</a:t>
            </a:r>
          </a:p>
        </p:txBody>
      </p:sp>
      <p:sp>
        <p:nvSpPr>
          <p:cNvPr id="525" name="Oval"/>
          <p:cNvSpPr/>
          <p:nvPr/>
        </p:nvSpPr>
        <p:spPr>
          <a:xfrm>
            <a:off x="5400693" y="9417822"/>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6" name="Line"/>
          <p:cNvSpPr/>
          <p:nvPr/>
        </p:nvSpPr>
        <p:spPr>
          <a:xfrm flipV="1">
            <a:off x="7362108" y="9333856"/>
            <a:ext cx="4313090" cy="422716"/>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7" name="output$plot1"/>
          <p:cNvSpPr txBox="1"/>
          <p:nvPr/>
        </p:nvSpPr>
        <p:spPr>
          <a:xfrm>
            <a:off x="11952037" y="8570704"/>
            <a:ext cx="6424688" cy="1196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output$plot1</a:t>
            </a:r>
          </a:p>
        </p:txBody>
      </p:sp>
      <p:sp>
        <p:nvSpPr>
          <p:cNvPr id="528" name="Oval"/>
          <p:cNvSpPr/>
          <p:nvPr/>
        </p:nvSpPr>
        <p:spPr>
          <a:xfrm>
            <a:off x="7060916" y="11665508"/>
            <a:ext cx="3382396" cy="1037331"/>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29" name="Line"/>
          <p:cNvSpPr/>
          <p:nvPr/>
        </p:nvSpPr>
        <p:spPr>
          <a:xfrm flipV="1">
            <a:off x="10350510" y="10982607"/>
            <a:ext cx="4197753" cy="1021652"/>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30" name="output$datatable1"/>
          <p:cNvSpPr txBox="1"/>
          <p:nvPr/>
        </p:nvSpPr>
        <p:spPr>
          <a:xfrm>
            <a:off x="14633936" y="10230927"/>
            <a:ext cx="9054016"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output$datatable1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22"/>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52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525"/>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52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53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52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6" grpId="6"/>
      <p:bldP build="whole" bldLvl="1" animBg="1" rev="0" advAuto="0" spid="524" grpId="1"/>
      <p:bldP build="whole" bldLvl="1" animBg="1" rev="0" advAuto="0" spid="527" grpId="4"/>
      <p:bldP build="whole" bldLvl="1" animBg="1" rev="0" advAuto="0" spid="528" grpId="9"/>
      <p:bldP build="whole" bldLvl="1" animBg="1" rev="0" advAuto="0" spid="529" grpId="8"/>
      <p:bldP build="whole" bldLvl="1" animBg="1" rev="0" advAuto="0" spid="525" grpId="5"/>
      <p:bldP build="whole" bldLvl="1" animBg="1" rev="0" advAuto="0" spid="522" grpId="3"/>
      <p:bldP build="whole" bldLvl="1" animBg="1" rev="0" advAuto="0" spid="530" grpId="7"/>
      <p:bldP build="whole" bldLvl="1" animBg="1" rev="0" advAuto="0" spid="523" grpId="2"/>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output$plot1</a:t>
            </a:r>
            <a:r>
              <a:t> &lt;- renderPlot({    </a:t>
            </a:r>
          </a:p>
          <a:p>
            <a:pPr algn="l">
              <a:defRPr sz="4500">
                <a:solidFill>
                  <a:srgbClr val="000000"/>
                </a:solidFill>
                <a:latin typeface="Monaco"/>
                <a:ea typeface="Monaco"/>
                <a:cs typeface="Monaco"/>
                <a:sym typeface="Monaco"/>
              </a:defRPr>
            </a:pPr>
            <a:r>
              <a:t>      ggplot(africadata, aes_string(x="area", y=</a:t>
            </a:r>
            <a:r>
              <a:t>input$yval</a:t>
            </a:r>
            <a:r>
              <a:t>))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output$datatable1</a:t>
            </a:r>
            <a:r>
              <a:t> &lt;- DT::renderDataTable(africadata)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539"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540"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541"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49" name="Group"/>
          <p:cNvGrpSpPr/>
          <p:nvPr/>
        </p:nvGrpSpPr>
        <p:grpSpPr>
          <a:xfrm>
            <a:off x="6012684" y="3545231"/>
            <a:ext cx="7458242" cy="9121484"/>
            <a:chOff x="0" y="0"/>
            <a:chExt cx="7458240" cy="9121482"/>
          </a:xfrm>
        </p:grpSpPr>
        <p:sp>
          <p:nvSpPr>
            <p:cNvPr id="542"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3"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4"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5"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46"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47"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48"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57" name="Group"/>
          <p:cNvGrpSpPr/>
          <p:nvPr/>
        </p:nvGrpSpPr>
        <p:grpSpPr>
          <a:xfrm>
            <a:off x="13524717" y="2908317"/>
            <a:ext cx="7039408" cy="6265393"/>
            <a:chOff x="0" y="0"/>
            <a:chExt cx="7039407" cy="6265392"/>
          </a:xfrm>
        </p:grpSpPr>
        <p:sp>
          <p:nvSpPr>
            <p:cNvPr id="550"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51"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52"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53"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54"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55"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56"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62" name="Group"/>
          <p:cNvGrpSpPr/>
          <p:nvPr/>
        </p:nvGrpSpPr>
        <p:grpSpPr>
          <a:xfrm>
            <a:off x="13990214" y="9728998"/>
            <a:ext cx="6911546" cy="3576671"/>
            <a:chOff x="0" y="0"/>
            <a:chExt cx="6911544" cy="3576669"/>
          </a:xfrm>
        </p:grpSpPr>
        <p:pic>
          <p:nvPicPr>
            <p:cNvPr id="558"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59"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60"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61"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9" grpId="1"/>
      <p:bldP build="whole" bldLvl="1" animBg="1" rev="0" advAuto="0" spid="557" grpId="2"/>
      <p:bldP build="whole" bldLvl="1" animBg="1" rev="0" advAuto="0" spid="562" grpId="3"/>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6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72" name="Shiny Application Structure"/>
          <p:cNvSpPr txBox="1"/>
          <p:nvPr>
            <p:ph type="body" idx="14"/>
          </p:nvPr>
        </p:nvSpPr>
        <p:spPr>
          <a:prstGeom prst="rect">
            <a:avLst/>
          </a:prstGeom>
        </p:spPr>
        <p:txBody>
          <a:bodyPr/>
          <a:lstStyle/>
          <a:p>
            <a:pPr/>
            <a:r>
              <a:t>Shiny Application Structure</a:t>
            </a:r>
          </a:p>
        </p:txBody>
      </p:sp>
      <p:sp>
        <p:nvSpPr>
          <p:cNvPr id="573"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76"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77"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82" name="Shiny Application Structure"/>
          <p:cNvSpPr txBox="1"/>
          <p:nvPr>
            <p:ph type="body" idx="14"/>
          </p:nvPr>
        </p:nvSpPr>
        <p:spPr>
          <a:prstGeom prst="rect">
            <a:avLst/>
          </a:prstGeom>
        </p:spPr>
        <p:txBody>
          <a:bodyPr/>
          <a:lstStyle/>
          <a:p>
            <a:pPr/>
            <a:r>
              <a:t>Shiny Application Structure</a:t>
            </a:r>
          </a:p>
        </p:txBody>
      </p:sp>
      <p:sp>
        <p:nvSpPr>
          <p:cNvPr id="583"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88" name="Shiny Application Structure"/>
          <p:cNvSpPr txBox="1"/>
          <p:nvPr>
            <p:ph type="body" idx="14"/>
          </p:nvPr>
        </p:nvSpPr>
        <p:spPr>
          <a:prstGeom prst="rect">
            <a:avLst/>
          </a:prstGeom>
        </p:spPr>
        <p:txBody>
          <a:bodyPr/>
          <a:lstStyle/>
          <a:p>
            <a:pPr/>
            <a:r>
              <a:t>Shiny Application Structure</a:t>
            </a:r>
          </a:p>
        </p:txBody>
      </p:sp>
      <p:sp>
        <p:nvSpPr>
          <p:cNvPr id="589"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0"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95" name="Shiny Application Structure"/>
          <p:cNvSpPr txBox="1"/>
          <p:nvPr>
            <p:ph type="body" idx="14"/>
          </p:nvPr>
        </p:nvSpPr>
        <p:spPr>
          <a:prstGeom prst="rect">
            <a:avLst/>
          </a:prstGeom>
        </p:spPr>
        <p:txBody>
          <a:bodyPr/>
          <a:lstStyle/>
          <a:p>
            <a:pPr/>
            <a:r>
              <a:t>Shiny Application Structure</a:t>
            </a:r>
          </a:p>
        </p:txBody>
      </p:sp>
      <p:sp>
        <p:nvSpPr>
          <p:cNvPr id="596"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7"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602" name="Shiny Application Structure"/>
          <p:cNvSpPr txBox="1"/>
          <p:nvPr>
            <p:ph type="body" idx="14"/>
          </p:nvPr>
        </p:nvSpPr>
        <p:spPr>
          <a:prstGeom prst="rect">
            <a:avLst/>
          </a:prstGeom>
        </p:spPr>
        <p:txBody>
          <a:bodyPr/>
          <a:lstStyle/>
          <a:p>
            <a:pPr/>
            <a:r>
              <a:t>Shiny Application Structure</a:t>
            </a:r>
          </a:p>
        </p:txBody>
      </p:sp>
      <p:sp>
        <p:nvSpPr>
          <p:cNvPr id="603" name="Add code that should only be called…"/>
          <p:cNvSpPr txBox="1"/>
          <p:nvPr/>
        </p:nvSpPr>
        <p:spPr>
          <a:xfrm>
            <a:off x="13445793"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604"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5"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Reactivity"/>
          <p:cNvSpPr txBox="1"/>
          <p:nvPr>
            <p:ph type="title"/>
          </p:nvPr>
        </p:nvSpPr>
        <p:spPr>
          <a:prstGeom prst="rect">
            <a:avLst/>
          </a:prstGeom>
        </p:spPr>
        <p:txBody>
          <a:bodyPr/>
          <a:lstStyle>
            <a:lvl1pPr defTabSz="742950">
              <a:defRPr sz="12600"/>
            </a:lvl1pPr>
          </a:lstStyle>
          <a:p>
            <a:pPr/>
            <a:r>
              <a:t>Reactivity</a:t>
            </a:r>
          </a:p>
        </p:txBody>
      </p:sp>
      <p:sp>
        <p:nvSpPr>
          <p:cNvPr id="610"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1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610">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610">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610">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610">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610">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10" grpId="1"/>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14"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15" name="Triangle"/>
          <p:cNvSpPr/>
          <p:nvPr/>
        </p:nvSpPr>
        <p:spPr>
          <a:xfrm rot="13501725">
            <a:off x="1957359" y="727319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